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765" r:id="rId1"/>
    <p:sldMasterId id="2147483906" r:id="rId2"/>
    <p:sldMasterId id="2147483931" r:id="rId3"/>
  </p:sldMasterIdLst>
  <p:notesMasterIdLst>
    <p:notesMasterId r:id="rId17"/>
  </p:notesMasterIdLst>
  <p:handoutMasterIdLst>
    <p:handoutMasterId r:id="rId18"/>
  </p:handoutMasterIdLst>
  <p:sldIdLst>
    <p:sldId id="282" r:id="rId4"/>
    <p:sldId id="273" r:id="rId5"/>
    <p:sldId id="268" r:id="rId6"/>
    <p:sldId id="269" r:id="rId7"/>
    <p:sldId id="270" r:id="rId8"/>
    <p:sldId id="271" r:id="rId9"/>
    <p:sldId id="286" r:id="rId10"/>
    <p:sldId id="285" r:id="rId11"/>
    <p:sldId id="288" r:id="rId12"/>
    <p:sldId id="283" r:id="rId13"/>
    <p:sldId id="276" r:id="rId14"/>
    <p:sldId id="281" r:id="rId15"/>
    <p:sldId id="284" r:id="rId16"/>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B2B2B2"/>
    <a:srgbClr val="000099"/>
    <a:srgbClr val="121896"/>
    <a:srgbClr val="FFFFFF"/>
    <a:srgbClr val="DDDDDD"/>
    <a:srgbClr val="FFFF99"/>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72563" autoAdjust="0"/>
  </p:normalViewPr>
  <p:slideViewPr>
    <p:cSldViewPr snapToGrid="0">
      <p:cViewPr>
        <p:scale>
          <a:sx n="70" d="100"/>
          <a:sy n="70" d="100"/>
        </p:scale>
        <p:origin x="-1378" y="-144"/>
      </p:cViewPr>
      <p:guideLst>
        <p:guide orient="horz" pos="620"/>
        <p:guide orient="horz" pos="443"/>
        <p:guide pos="5398"/>
        <p:guide pos="280"/>
        <p:guide pos="2876"/>
      </p:guideLst>
    </p:cSldViewPr>
  </p:slideViewPr>
  <p:outlineViewPr>
    <p:cViewPr>
      <p:scale>
        <a:sx n="33" d="100"/>
        <a:sy n="33" d="100"/>
      </p:scale>
      <p:origin x="0" y="0"/>
    </p:cViewPr>
  </p:outlineViewPr>
  <p:notesTextViewPr>
    <p:cViewPr>
      <p:scale>
        <a:sx n="100" d="100"/>
        <a:sy n="100" d="100"/>
      </p:scale>
      <p:origin x="0" y="130"/>
    </p:cViewPr>
  </p:notesTextViewPr>
  <p:sorterViewPr>
    <p:cViewPr>
      <p:scale>
        <a:sx n="66" d="100"/>
        <a:sy n="66" d="100"/>
      </p:scale>
      <p:origin x="0" y="0"/>
    </p:cViewPr>
  </p:sorterViewPr>
  <p:notesViewPr>
    <p:cSldViewPr snapToGrid="0">
      <p:cViewPr varScale="1">
        <p:scale>
          <a:sx n="59" d="100"/>
          <a:sy n="59" d="100"/>
        </p:scale>
        <p:origin x="-3264" y="-77"/>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949A6076-D573-4E0A-B455-4750807E8EF6}" type="datetimeFigureOut">
              <a:rPr lang="en-US" smtClean="0"/>
              <a:pPr/>
              <a:t>4/22/2016</a:t>
            </a:fld>
            <a:endParaRPr lang="en-US"/>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2693D0AD-310D-4F4D-8B2F-C1B046738F0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eaLnBrk="0" hangingPunct="0">
              <a:defRPr sz="1200">
                <a:cs typeface="+mn-cs"/>
              </a:defRPr>
            </a:lvl1pPr>
          </a:lstStyle>
          <a:p>
            <a:pPr>
              <a:defRPr/>
            </a:pPr>
            <a:endParaRPr lang="en-US"/>
          </a:p>
        </p:txBody>
      </p:sp>
      <p:sp>
        <p:nvSpPr>
          <p:cNvPr id="12291" name="Rectangle 3"/>
          <p:cNvSpPr>
            <a:spLocks noGrp="1" noChangeArrowheads="1"/>
          </p:cNvSpPr>
          <p:nvPr>
            <p:ph type="dt" idx="1"/>
          </p:nvPr>
        </p:nvSpPr>
        <p:spPr bwMode="auto">
          <a:xfrm>
            <a:off x="3849688" y="0"/>
            <a:ext cx="2944812" cy="496888"/>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06463" y="4718050"/>
            <a:ext cx="4981575" cy="4468813"/>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9434513"/>
            <a:ext cx="2944813" cy="496887"/>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eaLnBrk="0" hangingPunct="0">
              <a:defRPr sz="1200">
                <a:cs typeface="+mn-cs"/>
              </a:defRPr>
            </a:lvl1pPr>
          </a:lstStyle>
          <a:p>
            <a:pPr>
              <a:defRPr/>
            </a:pPr>
            <a:endParaRPr lang="en-US"/>
          </a:p>
        </p:txBody>
      </p:sp>
      <p:sp>
        <p:nvSpPr>
          <p:cNvPr id="12295" name="Rectangle 7"/>
          <p:cNvSpPr>
            <a:spLocks noGrp="1" noChangeArrowheads="1"/>
          </p:cNvSpPr>
          <p:nvPr>
            <p:ph type="sldNum" sz="quarter" idx="5"/>
          </p:nvPr>
        </p:nvSpPr>
        <p:spPr bwMode="auto">
          <a:xfrm>
            <a:off x="3849688" y="9434513"/>
            <a:ext cx="2944812" cy="496887"/>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algn="r" eaLnBrk="0" hangingPunct="0">
              <a:defRPr sz="1200">
                <a:cs typeface="+mn-cs"/>
              </a:defRPr>
            </a:lvl1pPr>
          </a:lstStyle>
          <a:p>
            <a:pPr>
              <a:defRPr/>
            </a:pPr>
            <a:fld id="{F8B46950-940C-46C7-9F83-9FBF0386027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805D12C-A591-43DB-B79E-4FABC4D6DC79}" type="slidenum">
              <a:rPr lang="en-US" smtClean="0"/>
              <a:pPr/>
              <a:t>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a:t>
            </a:r>
            <a:r>
              <a:rPr lang="en-US" baseline="0" dirty="0" smtClean="0"/>
              <a:t> submission to GDACS are mapped here blue are the ones sending data to NDBC, red dots are the data providers to </a:t>
            </a:r>
            <a:r>
              <a:rPr lang="en-US" baseline="0" dirty="0" err="1" smtClean="0"/>
              <a:t>Ifremer</a:t>
            </a:r>
            <a:r>
              <a:rPr lang="en-US" baseline="0" dirty="0" smtClean="0"/>
              <a:t> GDAC and others are in DACS</a:t>
            </a:r>
            <a:endParaRPr lang="en-US" dirty="0"/>
          </a:p>
        </p:txBody>
      </p:sp>
      <p:sp>
        <p:nvSpPr>
          <p:cNvPr id="4" name="Slide Number Placeholder 3"/>
          <p:cNvSpPr>
            <a:spLocks noGrp="1"/>
          </p:cNvSpPr>
          <p:nvPr>
            <p:ph type="sldNum" sz="quarter" idx="10"/>
          </p:nvPr>
        </p:nvSpPr>
        <p:spPr/>
        <p:txBody>
          <a:bodyPr/>
          <a:lstStyle/>
          <a:p>
            <a:pPr>
              <a:defRPr/>
            </a:pPr>
            <a:fld id="{F8B46950-940C-46C7-9F83-9FBF0386027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21 countries contributing to the OceanSITES program</a:t>
            </a:r>
            <a:endParaRPr lang="en-US" dirty="0"/>
          </a:p>
        </p:txBody>
      </p:sp>
      <p:sp>
        <p:nvSpPr>
          <p:cNvPr id="4" name="Slide Number Placeholder 3"/>
          <p:cNvSpPr>
            <a:spLocks noGrp="1"/>
          </p:cNvSpPr>
          <p:nvPr>
            <p:ph type="sldNum" sz="quarter" idx="10"/>
          </p:nvPr>
        </p:nvSpPr>
        <p:spPr/>
        <p:txBody>
          <a:bodyPr/>
          <a:lstStyle/>
          <a:p>
            <a:pPr>
              <a:defRPr/>
            </a:pPr>
            <a:fld id="{F8B46950-940C-46C7-9F83-9FBF0386027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has not been many</a:t>
            </a:r>
            <a:r>
              <a:rPr lang="en-US" baseline="0" dirty="0" smtClean="0"/>
              <a:t> changes in </a:t>
            </a:r>
            <a:r>
              <a:rPr lang="en-US" baseline="0" dirty="0" err="1" smtClean="0"/>
              <a:t>microcat</a:t>
            </a:r>
            <a:r>
              <a:rPr lang="en-US" baseline="0" dirty="0" smtClean="0"/>
              <a:t> project. This shows the status of the </a:t>
            </a:r>
            <a:r>
              <a:rPr lang="en-US" baseline="0" dirty="0" err="1" smtClean="0"/>
              <a:t>microcat</a:t>
            </a:r>
            <a:r>
              <a:rPr lang="en-US" baseline="0" dirty="0" smtClean="0"/>
              <a:t> project. 218 platforms are not carrying MC sensors and identified in blue dots. Purple dots represent the </a:t>
            </a:r>
            <a:r>
              <a:rPr lang="en-US" baseline="0" dirty="0" err="1" smtClean="0"/>
              <a:t>microcats</a:t>
            </a:r>
            <a:r>
              <a:rPr lang="en-US" baseline="0" dirty="0" smtClean="0"/>
              <a:t> existed before the challenge.  There are 27 sensors installed from the MC challenge project 10 are planned.</a:t>
            </a:r>
            <a:endParaRPr lang="en-US" dirty="0"/>
          </a:p>
        </p:txBody>
      </p:sp>
      <p:sp>
        <p:nvSpPr>
          <p:cNvPr id="4" name="Slide Number Placeholder 3"/>
          <p:cNvSpPr>
            <a:spLocks noGrp="1"/>
          </p:cNvSpPr>
          <p:nvPr>
            <p:ph type="sldNum" sz="quarter" idx="10"/>
          </p:nvPr>
        </p:nvSpPr>
        <p:spPr/>
        <p:txBody>
          <a:bodyPr/>
          <a:lstStyle/>
          <a:p>
            <a:pPr>
              <a:defRPr/>
            </a:pPr>
            <a:fld id="{F8B46950-940C-46C7-9F83-9FBF0386027F}"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v"/>
            </a:pPr>
            <a:r>
              <a:rPr lang="en-US" sz="1200" dirty="0" smtClean="0"/>
              <a:t>Notify Project Office on changes to the Stations/platforms , you</a:t>
            </a:r>
            <a:r>
              <a:rPr lang="en-US" sz="1200" baseline="0" dirty="0" smtClean="0"/>
              <a:t> also can make the changes to the platforms and enter new platform information through new JCOMMOPS web application .  We will talk more about it in coming days.</a:t>
            </a:r>
            <a:endParaRPr lang="en-US" sz="1200" dirty="0" smtClean="0"/>
          </a:p>
          <a:p>
            <a:pPr>
              <a:buFont typeface="Wingdings" pitchFamily="2" charset="2"/>
              <a:buChar char="v"/>
            </a:pPr>
            <a:endParaRPr lang="en-US" sz="1200" dirty="0" smtClean="0"/>
          </a:p>
          <a:p>
            <a:pPr>
              <a:buFont typeface="Wingdings" pitchFamily="2" charset="2"/>
              <a:buChar char="v"/>
            </a:pPr>
            <a:r>
              <a:rPr lang="en-US" sz="1200" dirty="0" smtClean="0"/>
              <a:t>Submit updated white papers on site information to Project Office. All </a:t>
            </a:r>
            <a:r>
              <a:rPr lang="en-US" sz="1200" baseline="0" dirty="0" smtClean="0"/>
              <a:t>white papers submitted to project office are available in Google docs</a:t>
            </a:r>
            <a:endParaRPr lang="en-US" sz="1200" dirty="0" smtClean="0"/>
          </a:p>
          <a:p>
            <a:pPr>
              <a:buFont typeface="Wingdings" pitchFamily="2" charset="2"/>
              <a:buChar char="v"/>
            </a:pPr>
            <a:endParaRPr lang="en-US" sz="1200" dirty="0" smtClean="0"/>
          </a:p>
          <a:p>
            <a:pPr>
              <a:buFont typeface="Wingdings" pitchFamily="2" charset="2"/>
              <a:buChar char="v"/>
            </a:pPr>
            <a:r>
              <a:rPr lang="en-US" sz="1200" dirty="0" smtClean="0"/>
              <a:t>Recently I spend</a:t>
            </a:r>
            <a:r>
              <a:rPr lang="en-US" sz="1200" baseline="0" dirty="0" smtClean="0"/>
              <a:t> much time mapping the Metadata information you provided with the GDAC information. This was done in order integrate the OceanSITES information into new JCOMMOPS web application.  There were many instances where the data submission rules have not been followed. For an example CF standard names. I will talk more about it in DMT meeting. </a:t>
            </a:r>
          </a:p>
          <a:p>
            <a:pPr>
              <a:buFont typeface="Wingdings" pitchFamily="2" charset="2"/>
              <a:buChar char="v"/>
            </a:pPr>
            <a:endParaRPr lang="en-US" sz="1200" baseline="0" dirty="0" smtClean="0"/>
          </a:p>
          <a:p>
            <a:pPr>
              <a:buFont typeface="Wingdings" pitchFamily="2" charset="2"/>
              <a:buChar char="v"/>
            </a:pPr>
            <a:r>
              <a:rPr lang="en-US" sz="1200" baseline="0" dirty="0" smtClean="0"/>
              <a:t>So I request you to </a:t>
            </a:r>
            <a:r>
              <a:rPr lang="en-US" sz="1200" baseline="0" dirty="0" err="1" smtClean="0"/>
              <a:t>strickly</a:t>
            </a:r>
            <a:r>
              <a:rPr lang="en-US" sz="1200" baseline="0" smtClean="0"/>
              <a:t> </a:t>
            </a:r>
            <a:r>
              <a:rPr lang="en-US" sz="1200" smtClean="0"/>
              <a:t>Follow </a:t>
            </a:r>
            <a:r>
              <a:rPr lang="en-US" sz="1200" dirty="0" smtClean="0"/>
              <a:t>DMT guidelines when submitting data to the GDACs</a:t>
            </a:r>
          </a:p>
          <a:p>
            <a:pPr>
              <a:buFont typeface="Wingdings" pitchFamily="2" charset="2"/>
              <a:buChar char="v"/>
            </a:pPr>
            <a:endParaRPr lang="en-US" sz="1200" dirty="0" smtClean="0"/>
          </a:p>
          <a:p>
            <a:pPr>
              <a:buFont typeface="Wingdings" pitchFamily="2" charset="2"/>
              <a:buChar char="v"/>
            </a:pPr>
            <a:r>
              <a:rPr lang="en-US" sz="1200" b="1" dirty="0" smtClean="0"/>
              <a:t>Timely response to emails/requests from Project Office</a:t>
            </a:r>
            <a:endParaRPr lang="en-US" dirty="0"/>
          </a:p>
        </p:txBody>
      </p:sp>
      <p:sp>
        <p:nvSpPr>
          <p:cNvPr id="4" name="Slide Number Placeholder 3"/>
          <p:cNvSpPr>
            <a:spLocks noGrp="1"/>
          </p:cNvSpPr>
          <p:nvPr>
            <p:ph type="sldNum" sz="quarter" idx="10"/>
          </p:nvPr>
        </p:nvSpPr>
        <p:spPr/>
        <p:txBody>
          <a:bodyPr/>
          <a:lstStyle/>
          <a:p>
            <a:pPr>
              <a:defRPr/>
            </a:pPr>
            <a:fld id="{F8B46950-940C-46C7-9F83-9FBF0386027F}" type="slidenum">
              <a:rPr lang="en-US" smtClean="0"/>
              <a:pPr>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all the information I am going to show you is based on the information I received from you. During last year and half, I have requested updates from PIs to the platform metadata information which we call master sheet number of times. Many of you have responded to my requests and I updated the information accordingly.</a:t>
            </a:r>
          </a:p>
          <a:p>
            <a:endParaRPr lang="en-US" baseline="0" dirty="0" smtClean="0"/>
          </a:p>
          <a:p>
            <a:r>
              <a:rPr lang="en-US" baseline="0" dirty="0" smtClean="0"/>
              <a:t>I also spend time to cross check the GDAC information to verify some of this information you provided  and made adjustments.</a:t>
            </a:r>
          </a:p>
          <a:p>
            <a:endParaRPr lang="en-US" baseline="0" dirty="0" smtClean="0"/>
          </a:p>
          <a:p>
            <a:r>
              <a:rPr lang="en-US" baseline="0" dirty="0" smtClean="0"/>
              <a:t>Once I crosscheck the master data with GDAC I found number of mismatches. I contacted the PIs of those platforms individually to resolve those issues, majority of those discrepancies were clarified but some are yet to be resolved. One example is SOTS site. In Master sheet there are 4 different platforms listed with metadata. But on GDAC there is only one platform. Until I receive confirmation from the PI I cannot change anything on  the master sheet.</a:t>
            </a:r>
          </a:p>
          <a:p>
            <a:endParaRPr lang="en-US" baseline="0" dirty="0" smtClean="0"/>
          </a:p>
          <a:p>
            <a:r>
              <a:rPr lang="en-US" dirty="0" smtClean="0"/>
              <a:t>Including</a:t>
            </a:r>
            <a:r>
              <a:rPr lang="en-US" baseline="0" dirty="0" smtClean="0"/>
              <a:t> those 3 platforms,  we have 332 platforms registered in OceanSITES that comes from 304 different sites.</a:t>
            </a:r>
          </a:p>
          <a:p>
            <a:endParaRPr lang="en-US" baseline="0" dirty="0" smtClean="0"/>
          </a:p>
          <a:p>
            <a:r>
              <a:rPr lang="en-US" baseline="0" dirty="0" smtClean="0"/>
              <a:t>We still need to clarify some file naming issues for FRAM sites. </a:t>
            </a:r>
          </a:p>
          <a:p>
            <a:endParaRPr lang="en-US" dirty="0" smtClean="0"/>
          </a:p>
          <a:p>
            <a:r>
              <a:rPr lang="en-US" dirty="0" smtClean="0"/>
              <a:t>7 platforms</a:t>
            </a:r>
            <a:r>
              <a:rPr lang="en-US" baseline="0" dirty="0" smtClean="0"/>
              <a:t> are on GDAC but no metadata available on the master sheet. I contacted the PIS for these sites individually but have not received any response yet.</a:t>
            </a:r>
            <a:endParaRPr lang="en-US" dirty="0"/>
          </a:p>
        </p:txBody>
      </p:sp>
      <p:sp>
        <p:nvSpPr>
          <p:cNvPr id="4" name="Slide Number Placeholder 3"/>
          <p:cNvSpPr>
            <a:spLocks noGrp="1"/>
          </p:cNvSpPr>
          <p:nvPr>
            <p:ph type="sldNum" sz="quarter" idx="10"/>
          </p:nvPr>
        </p:nvSpPr>
        <p:spPr/>
        <p:txBody>
          <a:bodyPr/>
          <a:lstStyle/>
          <a:p>
            <a:pPr>
              <a:defRPr/>
            </a:pPr>
            <a:fld id="{F8B46950-940C-46C7-9F83-9FBF0386027F}"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332 platforms registered in OceanSITES master sheet. 280 are active</a:t>
            </a:r>
            <a:r>
              <a:rPr lang="en-US" baseline="0" dirty="0" smtClean="0"/>
              <a:t> platforms, 26 are planned and 26 are discontinued.</a:t>
            </a:r>
            <a:endParaRPr lang="en-US" dirty="0"/>
          </a:p>
        </p:txBody>
      </p:sp>
      <p:sp>
        <p:nvSpPr>
          <p:cNvPr id="4" name="Slide Number Placeholder 3"/>
          <p:cNvSpPr>
            <a:spLocks noGrp="1"/>
          </p:cNvSpPr>
          <p:nvPr>
            <p:ph type="sldNum" sz="quarter" idx="10"/>
          </p:nvPr>
        </p:nvSpPr>
        <p:spPr/>
        <p:txBody>
          <a:bodyPr/>
          <a:lstStyle/>
          <a:p>
            <a:pPr>
              <a:defRPr/>
            </a:pPr>
            <a:fld id="{F8B46950-940C-46C7-9F83-9FBF0386027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focus on the platform type, Here</a:t>
            </a:r>
            <a:r>
              <a:rPr lang="en-US" baseline="0" dirty="0" smtClean="0"/>
              <a:t> we consider 4 different platform types Observatories are blue dots. There are 54 of them. 35 Subsurface stations, 129 Surface moorings and 110 Transport sites.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Unknown sites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IMOS-POLYNYA from </a:t>
            </a:r>
            <a:r>
              <a:rPr lang="en-US" baseline="0" dirty="0" err="1" smtClean="0"/>
              <a:t>Polynya</a:t>
            </a:r>
            <a:r>
              <a:rPr lang="en-US" baseline="0" dirty="0" smtClean="0"/>
              <a:t> array in the pacific Ocean (Australia - CSIRO)</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NOG-1 </a:t>
            </a:r>
            <a:r>
              <a:rPr lang="en-US" baseline="0" dirty="0" err="1" smtClean="0"/>
              <a:t>sitein</a:t>
            </a:r>
            <a:r>
              <a:rPr lang="en-US" baseline="0" dirty="0" smtClean="0"/>
              <a:t>  Atlantic ocean (UK - NOC)</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SOG-1 site in Atlantic Ocean (UK - NOC)</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SPOT mooring in Pacific (France –IRD)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8B46950-940C-46C7-9F83-9FBF0386027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 of the 332 platforms 23 are providing data on Geophysical measurements. 60 are providing </a:t>
            </a:r>
            <a:r>
              <a:rPr lang="en-US" dirty="0" err="1" smtClean="0"/>
              <a:t>BioGeoChemical</a:t>
            </a:r>
            <a:r>
              <a:rPr lang="en-US" dirty="0" smtClean="0"/>
              <a:t> parameters. </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F8B46950-940C-46C7-9F83-9FBF0386027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have the platforms measuring co2 and air sea </a:t>
            </a:r>
            <a:r>
              <a:rPr lang="en-US" dirty="0" err="1" smtClean="0"/>
              <a:t>Fluxe</a:t>
            </a:r>
            <a:endParaRPr lang="en-US" dirty="0"/>
          </a:p>
        </p:txBody>
      </p:sp>
      <p:sp>
        <p:nvSpPr>
          <p:cNvPr id="4" name="Slide Number Placeholder 3"/>
          <p:cNvSpPr>
            <a:spLocks noGrp="1"/>
          </p:cNvSpPr>
          <p:nvPr>
            <p:ph type="sldNum" sz="quarter" idx="10"/>
          </p:nvPr>
        </p:nvSpPr>
        <p:spPr/>
        <p:txBody>
          <a:bodyPr/>
          <a:lstStyle/>
          <a:p>
            <a:pPr>
              <a:defRPr/>
            </a:pPr>
            <a:fld id="{F8B46950-940C-46C7-9F83-9FBF0386027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have the platforms </a:t>
            </a:r>
            <a:r>
              <a:rPr lang="en-US" dirty="0" smtClean="0"/>
              <a:t>measuring Meteorological</a:t>
            </a:r>
            <a:r>
              <a:rPr lang="en-US" baseline="0" dirty="0" smtClean="0"/>
              <a:t> and physical parameters.</a:t>
            </a:r>
            <a:endParaRPr lang="en-US" dirty="0"/>
          </a:p>
        </p:txBody>
      </p:sp>
      <p:sp>
        <p:nvSpPr>
          <p:cNvPr id="4" name="Slide Number Placeholder 3"/>
          <p:cNvSpPr>
            <a:spLocks noGrp="1"/>
          </p:cNvSpPr>
          <p:nvPr>
            <p:ph type="sldNum" sz="quarter" idx="10"/>
          </p:nvPr>
        </p:nvSpPr>
        <p:spPr/>
        <p:txBody>
          <a:bodyPr/>
          <a:lstStyle/>
          <a:p>
            <a:pPr>
              <a:defRPr/>
            </a:pPr>
            <a:fld id="{F8B46950-940C-46C7-9F83-9FBF0386027F}"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Data Delivery 172 platforms deliver data in delayed mode and 160 provide data in real time to the </a:t>
            </a:r>
            <a:r>
              <a:rPr lang="en-US" baseline="0" dirty="0" smtClean="0"/>
              <a:t>GTS. This is based on the information you provided.</a:t>
            </a:r>
            <a:endParaRPr lang="en-US" dirty="0"/>
          </a:p>
        </p:txBody>
      </p:sp>
      <p:sp>
        <p:nvSpPr>
          <p:cNvPr id="4" name="Slide Number Placeholder 3"/>
          <p:cNvSpPr>
            <a:spLocks noGrp="1"/>
          </p:cNvSpPr>
          <p:nvPr>
            <p:ph type="sldNum" sz="quarter" idx="10"/>
          </p:nvPr>
        </p:nvSpPr>
        <p:spPr/>
        <p:txBody>
          <a:bodyPr/>
          <a:lstStyle/>
          <a:p>
            <a:pPr>
              <a:defRPr/>
            </a:pPr>
            <a:fld id="{F8B46950-940C-46C7-9F83-9FBF0386027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 I did a search to see which platforms are</a:t>
            </a:r>
            <a:r>
              <a:rPr lang="en-US" baseline="0" dirty="0" smtClean="0"/>
              <a:t> providing data to the GTS. </a:t>
            </a:r>
          </a:p>
          <a:p>
            <a:r>
              <a:rPr lang="en-US" baseline="0" dirty="0" smtClean="0"/>
              <a:t>Here I have mapped all active platforms  with their data delivery status , real time and delayed more. Then I overlay the platforms which are or have provided data to the GTS, there are only 116 platforms providing data to the GTS in reality.</a:t>
            </a:r>
          </a:p>
          <a:p>
            <a:r>
              <a:rPr lang="en-US" baseline="0" dirty="0" smtClean="0"/>
              <a:t>But 138 platforms are reported as real-time data providers.</a:t>
            </a:r>
          </a:p>
        </p:txBody>
      </p:sp>
      <p:sp>
        <p:nvSpPr>
          <p:cNvPr id="4" name="Slide Number Placeholder 3"/>
          <p:cNvSpPr>
            <a:spLocks noGrp="1"/>
          </p:cNvSpPr>
          <p:nvPr>
            <p:ph type="sldNum" sz="quarter" idx="10"/>
          </p:nvPr>
        </p:nvSpPr>
        <p:spPr/>
        <p:txBody>
          <a:bodyPr/>
          <a:lstStyle/>
          <a:p>
            <a:pPr>
              <a:defRPr/>
            </a:pPr>
            <a:fld id="{F8B46950-940C-46C7-9F83-9FBF0386027F}"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21E27A-3F6A-4EE0-A789-4E7FF6C096C2}" type="datetimeFigureOut">
              <a:rPr lang="en-US" smtClean="0"/>
              <a:pPr/>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21E27A-3F6A-4EE0-A789-4E7FF6C096C2}" type="datetimeFigureOut">
              <a:rPr lang="en-US" smtClean="0"/>
              <a:pPr/>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21E27A-3F6A-4EE0-A789-4E7FF6C096C2}" type="datetimeFigureOut">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21E27A-3F6A-4EE0-A789-4E7FF6C096C2}" type="datetimeFigureOut">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57C0E3-1E38-4D20-A7C6-419034C1FA84}" type="datetimeFigureOut">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D638-2D6D-49ED-A39E-D063DFB42E8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7C0E3-1E38-4D20-A7C6-419034C1FA84}" type="datetimeFigureOut">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D638-2D6D-49ED-A39E-D063DFB42E8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57C0E3-1E38-4D20-A7C6-419034C1FA84}" type="datetimeFigureOut">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D638-2D6D-49ED-A39E-D063DFB42E8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57C0E3-1E38-4D20-A7C6-419034C1FA84}" type="datetimeFigureOut">
              <a:rPr lang="en-US" smtClean="0"/>
              <a:pPr/>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8D638-2D6D-49ED-A39E-D063DFB42E8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57C0E3-1E38-4D20-A7C6-419034C1FA84}" type="datetimeFigureOut">
              <a:rPr lang="en-US" smtClean="0"/>
              <a:pPr/>
              <a:t>4/22/2016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E8D638-2D6D-49ED-A39E-D063DFB42E8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57C0E3-1E38-4D20-A7C6-419034C1FA84}" type="datetimeFigureOut">
              <a:rPr lang="en-US" smtClean="0"/>
              <a:pPr/>
              <a:t>4/22/2016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E8D638-2D6D-49ED-A39E-D063DFB42E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7C0E3-1E38-4D20-A7C6-419034C1FA84}" type="datetimeFigureOut">
              <a:rPr lang="en-US" smtClean="0"/>
              <a:pPr/>
              <a:t>4/22/2016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E8D638-2D6D-49ED-A39E-D063DFB42E8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7C0E3-1E38-4D20-A7C6-419034C1FA84}" type="datetimeFigureOut">
              <a:rPr lang="en-US" smtClean="0"/>
              <a:pPr/>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8D638-2D6D-49ED-A39E-D063DFB42E8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7C0E3-1E38-4D20-A7C6-419034C1FA84}" type="datetimeFigureOut">
              <a:rPr lang="en-US" smtClean="0"/>
              <a:pPr/>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8D638-2D6D-49ED-A39E-D063DFB42E87}"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7C0E3-1E38-4D20-A7C6-419034C1FA84}" type="datetimeFigureOut">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D638-2D6D-49ED-A39E-D063DFB42E87}"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7C0E3-1E38-4D20-A7C6-419034C1FA84}" type="datetimeFigureOut">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D638-2D6D-49ED-A39E-D063DFB42E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42258" y="1306286"/>
            <a:ext cx="7990114" cy="5018314"/>
          </a:xfrm>
          <a:prstGeom prst="rect">
            <a:avLst/>
          </a:prstGeom>
        </p:spPr>
        <p:txBody>
          <a:bodyPr/>
          <a:lstStyle>
            <a:lvl1pPr>
              <a:defRPr sz="2200" b="0"/>
            </a:lvl1pPr>
          </a:lstStyle>
          <a:p>
            <a:pPr lvl="0"/>
            <a:r>
              <a:rPr lang="en-US" dirty="0" smtClean="0"/>
              <a:t>A.	Be part of a large network of partners which</a:t>
            </a:r>
          </a:p>
          <a:p>
            <a:pPr lvl="0"/>
            <a:r>
              <a:rPr lang="en-US" dirty="0" smtClean="0"/>
              <a:t>B.	Gain access to and enhance </a:t>
            </a:r>
            <a:r>
              <a:rPr lang="en-US" dirty="0" err="1" smtClean="0"/>
              <a:t>usership</a:t>
            </a:r>
            <a:r>
              <a:rPr lang="en-US" dirty="0" smtClean="0"/>
              <a:t> of infrastructure </a:t>
            </a:r>
          </a:p>
          <a:p>
            <a:pPr lvl="0"/>
            <a:r>
              <a:rPr lang="en-US" dirty="0" smtClean="0"/>
              <a:t>C.	Get assistance for initiating new sustained time-series programs</a:t>
            </a:r>
          </a:p>
          <a:p>
            <a:pPr lvl="0"/>
            <a:r>
              <a:rPr lang="en-US" dirty="0" smtClean="0"/>
              <a:t>D.	Gain access to and assistance with</a:t>
            </a:r>
          </a:p>
          <a:p>
            <a:pPr lvl="0"/>
            <a:r>
              <a:rPr lang="en-US" dirty="0" smtClean="0"/>
              <a:t>E.	Through GDAC mechanism</a:t>
            </a:r>
          </a:p>
          <a:p>
            <a:pPr lvl="0"/>
            <a:r>
              <a:rPr lang="en-US" dirty="0" smtClean="0"/>
              <a:t>F.	Impacts of your observations</a:t>
            </a:r>
          </a:p>
          <a:p>
            <a:pPr lvl="0"/>
            <a:r>
              <a:rPr lang="en-US" dirty="0" smtClean="0"/>
              <a:t>G.	Contribute to or become part of other regional or international programs</a:t>
            </a:r>
          </a:p>
          <a:p>
            <a:pPr lvl="0"/>
            <a:r>
              <a:rPr lang="en-US" dirty="0" smtClean="0"/>
              <a:t>H.	Gain access to training and student resources</a:t>
            </a:r>
          </a:p>
          <a:p>
            <a:pPr lvl="0"/>
            <a:r>
              <a:rPr lang="en-US" dirty="0" smtClean="0"/>
              <a:t>I.	Gain access to OceanSITES leadership opportunities (Steering Committee, Executive Committee, Chair candidature)</a:t>
            </a:r>
          </a:p>
          <a:p>
            <a:pPr lvl="0"/>
            <a:r>
              <a:rPr lang="en-US" dirty="0" smtClean="0"/>
              <a:t>J.	Contribute to socioeconomic value/benefits/issues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821E27A-3F6A-4EE0-A789-4E7FF6C096C2}" type="datetimeFigureOut">
              <a:rPr lang="en-US" smtClean="0"/>
              <a:pPr/>
              <a:t>4/22/2016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6386106-D267-4D13-B93D-C99418C7D561}" type="slidenum">
              <a:rPr lang="en-US" smtClean="0"/>
              <a:pPr/>
              <a:t>‹#›</a:t>
            </a:fld>
            <a:endParaRPr lang="en-US"/>
          </a:p>
        </p:txBody>
      </p:sp>
      <p:sp>
        <p:nvSpPr>
          <p:cNvPr id="7" name="Title 1"/>
          <p:cNvSpPr>
            <a:spLocks noGrp="1"/>
          </p:cNvSpPr>
          <p:nvPr>
            <p:ph type="title" hasCustomPrompt="1"/>
          </p:nvPr>
        </p:nvSpPr>
        <p:spPr>
          <a:xfrm>
            <a:off x="1698171" y="154895"/>
            <a:ext cx="7053943" cy="1143000"/>
          </a:xfrm>
        </p:spPr>
        <p:txBody>
          <a:bodyPr>
            <a:noAutofit/>
          </a:bodyPr>
          <a:lstStyle>
            <a:lvl1pPr>
              <a:defRPr sz="4000">
                <a:solidFill>
                  <a:srgbClr val="0000CC"/>
                </a:solidFill>
                <a:effectLst>
                  <a:outerShdw blurRad="38100" dist="38100" dir="2700000" algn="tl">
                    <a:srgbClr val="000000">
                      <a:alpha val="43137"/>
                    </a:srgbClr>
                  </a:outerShdw>
                </a:effectLst>
              </a:defRPr>
            </a:lvl1pPr>
          </a:lstStyle>
          <a:p>
            <a:r>
              <a:rPr lang="en-US" dirty="0" smtClean="0"/>
              <a:t>Benefits for PI or program to join OceanSITES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42258" y="1306286"/>
            <a:ext cx="7990114" cy="5018314"/>
          </a:xfrm>
          <a:prstGeom prst="rect">
            <a:avLst/>
          </a:prstGeom>
        </p:spPr>
        <p:txBody>
          <a:bodyPr/>
          <a:lstStyle>
            <a:lvl1pPr>
              <a:defRPr sz="2200" b="0"/>
            </a:lvl1pPr>
          </a:lstStyle>
          <a:p>
            <a:pPr lvl="0"/>
            <a:r>
              <a:rPr lang="en-US" dirty="0" smtClean="0"/>
              <a:t>A.	Be part of a large network of partners which</a:t>
            </a:r>
          </a:p>
          <a:p>
            <a:pPr lvl="0"/>
            <a:r>
              <a:rPr lang="en-US" dirty="0" smtClean="0"/>
              <a:t>B.	Gain access to and enhance </a:t>
            </a:r>
            <a:r>
              <a:rPr lang="en-US" dirty="0" err="1" smtClean="0"/>
              <a:t>usership</a:t>
            </a:r>
            <a:r>
              <a:rPr lang="en-US" dirty="0" smtClean="0"/>
              <a:t> of infrastructure </a:t>
            </a:r>
          </a:p>
          <a:p>
            <a:pPr lvl="0"/>
            <a:r>
              <a:rPr lang="en-US" dirty="0" smtClean="0"/>
              <a:t>C.	Get assistance for initiating new sustained time-series programs</a:t>
            </a:r>
          </a:p>
          <a:p>
            <a:pPr lvl="0"/>
            <a:r>
              <a:rPr lang="en-US" dirty="0" smtClean="0"/>
              <a:t>D.	Gain access to and assistance with</a:t>
            </a:r>
          </a:p>
          <a:p>
            <a:pPr lvl="0"/>
            <a:r>
              <a:rPr lang="en-US" dirty="0" smtClean="0"/>
              <a:t>E.	Through GDAC mechanism</a:t>
            </a:r>
          </a:p>
          <a:p>
            <a:pPr lvl="0"/>
            <a:r>
              <a:rPr lang="en-US" dirty="0" smtClean="0"/>
              <a:t>F.	Impacts of your observations</a:t>
            </a:r>
          </a:p>
          <a:p>
            <a:pPr lvl="0"/>
            <a:r>
              <a:rPr lang="en-US" dirty="0" smtClean="0"/>
              <a:t>G.	Contribute to or become part of other regional or international programs</a:t>
            </a:r>
          </a:p>
          <a:p>
            <a:pPr lvl="0"/>
            <a:r>
              <a:rPr lang="en-US" dirty="0" smtClean="0"/>
              <a:t>H.	Gain access to training and student resources</a:t>
            </a:r>
          </a:p>
          <a:p>
            <a:pPr lvl="0"/>
            <a:r>
              <a:rPr lang="en-US" dirty="0" smtClean="0"/>
              <a:t>I.	Gain access to OceanSITES leadership opportunities (Steering Committee, Executive Committee, Chair candidature)</a:t>
            </a:r>
          </a:p>
          <a:p>
            <a:pPr lvl="0"/>
            <a:r>
              <a:rPr lang="en-US" dirty="0" smtClean="0"/>
              <a:t>J.	Contribute to socioeconomic value/benefits/issues</a:t>
            </a:r>
          </a:p>
        </p:txBody>
      </p:sp>
      <p:sp>
        <p:nvSpPr>
          <p:cNvPr id="4" name="Date Placeholder 3"/>
          <p:cNvSpPr>
            <a:spLocks noGrp="1"/>
          </p:cNvSpPr>
          <p:nvPr>
            <p:ph type="dt" sz="half" idx="10"/>
          </p:nvPr>
        </p:nvSpPr>
        <p:spPr/>
        <p:txBody>
          <a:bodyPr/>
          <a:lstStyle/>
          <a:p>
            <a:fld id="{E821E27A-3F6A-4EE0-A789-4E7FF6C096C2}" type="datetimeFigureOut">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21E27A-3F6A-4EE0-A789-4E7FF6C096C2}" type="datetimeFigureOut">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21E27A-3F6A-4EE0-A789-4E7FF6C096C2}" type="datetimeFigureOut">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21E27A-3F6A-4EE0-A789-4E7FF6C096C2}" type="datetimeFigureOut">
              <a:rPr lang="en-US" smtClean="0"/>
              <a:pPr/>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1E27A-3F6A-4EE0-A789-4E7FF6C096C2}" type="datetimeFigureOut">
              <a:rPr lang="en-US" smtClean="0"/>
              <a:pPr/>
              <a:t>4/22/2016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1E27A-3F6A-4EE0-A789-4E7FF6C096C2}" type="datetimeFigureOut">
              <a:rPr lang="en-US" smtClean="0"/>
              <a:pPr/>
              <a:t>4/22/2016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386106-D267-4D13-B93D-C99418C7D561}" type="slidenum">
              <a:rPr lang="en-US" smtClean="0"/>
              <a:pPr/>
              <a:t>‹#›</a:t>
            </a:fld>
            <a:endParaRPr lang="en-US"/>
          </a:p>
        </p:txBody>
      </p:sp>
      <p:pic>
        <p:nvPicPr>
          <p:cNvPr id="70" name="Picture 69" descr="oceansites-logo.png"/>
          <p:cNvPicPr>
            <a:picLocks noChangeAspect="1"/>
          </p:cNvPicPr>
          <p:nvPr userDrawn="1"/>
        </p:nvPicPr>
        <p:blipFill>
          <a:blip r:embed="rId2" cstate="print"/>
          <a:stretch>
            <a:fillRect/>
          </a:stretch>
        </p:blipFill>
        <p:spPr>
          <a:xfrm>
            <a:off x="148853" y="5631588"/>
            <a:ext cx="1581976" cy="122641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25DD9B7B-43DF-4050-B30B-560B4EF70F7F}" type="slidenum">
              <a:rPr lang="en-US"/>
              <a:pPr>
                <a:defRPr/>
              </a:pPr>
              <a:t>‹#›</a:t>
            </a:fld>
            <a:endParaRPr lang="en-US"/>
          </a:p>
        </p:txBody>
      </p:sp>
      <p:sp>
        <p:nvSpPr>
          <p:cNvPr id="7" name="Freeform 6"/>
          <p:cNvSpPr/>
          <p:nvPr userDrawn="1"/>
        </p:nvSpPr>
        <p:spPr>
          <a:xfrm>
            <a:off x="0" y="0"/>
            <a:ext cx="9144000" cy="328748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7453"/>
              <a:gd name="connsiteX1" fmla="*/ 21600 w 21600"/>
              <a:gd name="connsiteY1" fmla="*/ 0 h 27453"/>
              <a:gd name="connsiteX2" fmla="*/ 21600 w 21600"/>
              <a:gd name="connsiteY2" fmla="*/ 17322 h 27453"/>
              <a:gd name="connsiteX3" fmla="*/ 0 w 21600"/>
              <a:gd name="connsiteY3" fmla="*/ 20172 h 27453"/>
              <a:gd name="connsiteX4" fmla="*/ 0 w 21600"/>
              <a:gd name="connsiteY4" fmla="*/ 0 h 27453"/>
              <a:gd name="connsiteX0" fmla="*/ 0 w 21600"/>
              <a:gd name="connsiteY0" fmla="*/ 0 h 27453"/>
              <a:gd name="connsiteX1" fmla="*/ 21600 w 21600"/>
              <a:gd name="connsiteY1" fmla="*/ 0 h 27453"/>
              <a:gd name="connsiteX2" fmla="*/ 21600 w 21600"/>
              <a:gd name="connsiteY2" fmla="*/ 17322 h 27453"/>
              <a:gd name="connsiteX3" fmla="*/ 0 w 21600"/>
              <a:gd name="connsiteY3" fmla="*/ 20172 h 27453"/>
              <a:gd name="connsiteX4" fmla="*/ 0 w 21600"/>
              <a:gd name="connsiteY4" fmla="*/ 0 h 27453"/>
              <a:gd name="connsiteX0" fmla="*/ 0 w 21600"/>
              <a:gd name="connsiteY0" fmla="*/ 0 h 27453"/>
              <a:gd name="connsiteX1" fmla="*/ 21600 w 21600"/>
              <a:gd name="connsiteY1" fmla="*/ 0 h 27453"/>
              <a:gd name="connsiteX2" fmla="*/ 21600 w 21600"/>
              <a:gd name="connsiteY2" fmla="*/ 17322 h 27453"/>
              <a:gd name="connsiteX3" fmla="*/ 0 w 21600"/>
              <a:gd name="connsiteY3" fmla="*/ 20172 h 27453"/>
              <a:gd name="connsiteX4" fmla="*/ 0 w 21600"/>
              <a:gd name="connsiteY4" fmla="*/ 0 h 27453"/>
              <a:gd name="connsiteX0" fmla="*/ 0 w 21600"/>
              <a:gd name="connsiteY0" fmla="*/ 0 h 30049"/>
              <a:gd name="connsiteX1" fmla="*/ 21600 w 21600"/>
              <a:gd name="connsiteY1" fmla="*/ 0 h 30049"/>
              <a:gd name="connsiteX2" fmla="*/ 21600 w 21600"/>
              <a:gd name="connsiteY2" fmla="*/ 17322 h 30049"/>
              <a:gd name="connsiteX3" fmla="*/ 0 w 21600"/>
              <a:gd name="connsiteY3" fmla="*/ 20172 h 30049"/>
              <a:gd name="connsiteX4" fmla="*/ 0 w 21600"/>
              <a:gd name="connsiteY4" fmla="*/ 0 h 30049"/>
              <a:gd name="connsiteX0" fmla="*/ 0 w 21600"/>
              <a:gd name="connsiteY0" fmla="*/ 0 h 30049"/>
              <a:gd name="connsiteX1" fmla="*/ 21600 w 21600"/>
              <a:gd name="connsiteY1" fmla="*/ 0 h 30049"/>
              <a:gd name="connsiteX2" fmla="*/ 21600 w 21600"/>
              <a:gd name="connsiteY2" fmla="*/ 17322 h 30049"/>
              <a:gd name="connsiteX3" fmla="*/ 0 w 21600"/>
              <a:gd name="connsiteY3" fmla="*/ 20172 h 30049"/>
              <a:gd name="connsiteX4" fmla="*/ 0 w 21600"/>
              <a:gd name="connsiteY4" fmla="*/ 0 h 3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30049">
                <a:moveTo>
                  <a:pt x="0" y="0"/>
                </a:moveTo>
                <a:lnTo>
                  <a:pt x="21600" y="0"/>
                </a:lnTo>
                <a:lnTo>
                  <a:pt x="21600" y="17322"/>
                </a:lnTo>
                <a:cubicBezTo>
                  <a:pt x="13887" y="8682"/>
                  <a:pt x="8113" y="30049"/>
                  <a:pt x="0" y="20172"/>
                </a:cubicBezTo>
                <a:lnTo>
                  <a:pt x="0" y="0"/>
                </a:lnTo>
                <a:close/>
              </a:path>
            </a:pathLst>
          </a:custGeom>
          <a:gradFill>
            <a:gsLst>
              <a:gs pos="0">
                <a:srgbClr val="5E9EFF"/>
              </a:gs>
              <a:gs pos="39999">
                <a:srgbClr val="85C2FF"/>
              </a:gs>
              <a:gs pos="70000">
                <a:srgbClr val="C4D6EB"/>
              </a:gs>
              <a:gs pos="100000">
                <a:srgbClr val="FFEBF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3" name="Freeform 12"/>
          <p:cNvSpPr/>
          <p:nvPr userDrawn="1"/>
        </p:nvSpPr>
        <p:spPr>
          <a:xfrm rot="10800000">
            <a:off x="0" y="4948238"/>
            <a:ext cx="9144000" cy="27051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55427"/>
              <a:gd name="connsiteX1" fmla="*/ 21600 w 21600"/>
              <a:gd name="connsiteY1" fmla="*/ 0 h 55427"/>
              <a:gd name="connsiteX2" fmla="*/ 21600 w 21600"/>
              <a:gd name="connsiteY2" fmla="*/ 17322 h 55427"/>
              <a:gd name="connsiteX3" fmla="*/ 0 w 21600"/>
              <a:gd name="connsiteY3" fmla="*/ 20172 h 55427"/>
              <a:gd name="connsiteX4" fmla="*/ 0 w 21600"/>
              <a:gd name="connsiteY4" fmla="*/ 0 h 55427"/>
              <a:gd name="connsiteX0" fmla="*/ 0 w 21600"/>
              <a:gd name="connsiteY0" fmla="*/ 19190 h 74617"/>
              <a:gd name="connsiteX1" fmla="*/ 21600 w 21600"/>
              <a:gd name="connsiteY1" fmla="*/ 19190 h 74617"/>
              <a:gd name="connsiteX2" fmla="*/ 21600 w 21600"/>
              <a:gd name="connsiteY2" fmla="*/ 36512 h 74617"/>
              <a:gd name="connsiteX3" fmla="*/ 0 w 21600"/>
              <a:gd name="connsiteY3" fmla="*/ 39362 h 74617"/>
              <a:gd name="connsiteX4" fmla="*/ 0 w 21600"/>
              <a:gd name="connsiteY4" fmla="*/ 19190 h 74617"/>
              <a:gd name="connsiteX0" fmla="*/ 0 w 21600"/>
              <a:gd name="connsiteY0" fmla="*/ 19190 h 67609"/>
              <a:gd name="connsiteX1" fmla="*/ 21600 w 21600"/>
              <a:gd name="connsiteY1" fmla="*/ 19190 h 67609"/>
              <a:gd name="connsiteX2" fmla="*/ 21600 w 21600"/>
              <a:gd name="connsiteY2" fmla="*/ 36512 h 67609"/>
              <a:gd name="connsiteX3" fmla="*/ 0 w 21600"/>
              <a:gd name="connsiteY3" fmla="*/ 39362 h 67609"/>
              <a:gd name="connsiteX4" fmla="*/ 0 w 21600"/>
              <a:gd name="connsiteY4" fmla="*/ 19190 h 67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67609">
                <a:moveTo>
                  <a:pt x="0" y="19190"/>
                </a:moveTo>
                <a:lnTo>
                  <a:pt x="21600" y="19190"/>
                </a:lnTo>
                <a:lnTo>
                  <a:pt x="21600" y="36512"/>
                </a:lnTo>
                <a:cubicBezTo>
                  <a:pt x="10775" y="0"/>
                  <a:pt x="1971" y="67609"/>
                  <a:pt x="0" y="39362"/>
                </a:cubicBezTo>
                <a:lnTo>
                  <a:pt x="0" y="19190"/>
                </a:lnTo>
                <a:close/>
              </a:path>
            </a:pathLst>
          </a:cu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pic>
        <p:nvPicPr>
          <p:cNvPr id="1033" name="Picture 14" descr="ioc_wmo.gif"/>
          <p:cNvPicPr>
            <a:picLocks noChangeAspect="1"/>
          </p:cNvPicPr>
          <p:nvPr userDrawn="1"/>
        </p:nvPicPr>
        <p:blipFill>
          <a:blip r:embed="rId5" cstate="print"/>
          <a:stretch>
            <a:fillRect/>
          </a:stretch>
        </p:blipFill>
        <p:spPr bwMode="auto">
          <a:xfrm>
            <a:off x="7696200" y="6148854"/>
            <a:ext cx="1219200" cy="556746"/>
          </a:xfrm>
          <a:prstGeom prst="rect">
            <a:avLst/>
          </a:prstGeom>
          <a:ln>
            <a:noFill/>
          </a:ln>
          <a:effectLst>
            <a:outerShdw blurRad="292100" dist="139700" dir="2700000" algn="tl" rotWithShape="0">
              <a:srgbClr val="333333">
                <a:alpha val="65000"/>
              </a:srgbClr>
            </a:outerShdw>
          </a:effectLst>
        </p:spPr>
      </p:pic>
      <p:pic>
        <p:nvPicPr>
          <p:cNvPr id="15" name="Picture 14" descr="oceansites-logo.png"/>
          <p:cNvPicPr>
            <a:picLocks noChangeAspect="1"/>
          </p:cNvPicPr>
          <p:nvPr userDrawn="1"/>
        </p:nvPicPr>
        <p:blipFill>
          <a:blip r:embed="rId6" cstate="print"/>
          <a:stretch>
            <a:fillRect/>
          </a:stretch>
        </p:blipFill>
        <p:spPr>
          <a:xfrm>
            <a:off x="225053" y="145188"/>
            <a:ext cx="2564899" cy="1988412"/>
          </a:xfrm>
          <a:prstGeom prst="rect">
            <a:avLst/>
          </a:prstGeom>
        </p:spPr>
      </p:pic>
      <p:sp>
        <p:nvSpPr>
          <p:cNvPr id="17" name="Title 1"/>
          <p:cNvSpPr txBox="1">
            <a:spLocks/>
          </p:cNvSpPr>
          <p:nvPr userDrawn="1"/>
        </p:nvSpPr>
        <p:spPr>
          <a:xfrm>
            <a:off x="664027" y="2743201"/>
            <a:ext cx="7772400" cy="762000"/>
          </a:xfrm>
          <a:prstGeom prst="rect">
            <a:avLst/>
          </a:prstGeom>
        </p:spPr>
        <p:txBody>
          <a:bodyPr/>
          <a:lstStyle>
            <a:lvl1pPr>
              <a:defRPr sz="4400" b="1">
                <a:solidFill>
                  <a:srgbClr val="0000CC"/>
                </a:solidFill>
                <a:latin typeface="MV Boli" pitchFamily="2" charset="0"/>
                <a:cs typeface="MV Boli" pitchFamily="2"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srgbClr val="0000CC"/>
              </a:solidFill>
              <a:effectLst/>
              <a:uLnTx/>
              <a:uFillTx/>
              <a:latin typeface="MV Boli" pitchFamily="2" charset="0"/>
              <a:ea typeface="+mj-ea"/>
              <a:cs typeface="MV Boli" pitchFamily="2" charset="0"/>
            </a:endParaRPr>
          </a:p>
        </p:txBody>
      </p:sp>
      <p:sp>
        <p:nvSpPr>
          <p:cNvPr id="18" name="Title 1"/>
          <p:cNvSpPr txBox="1">
            <a:spLocks/>
          </p:cNvSpPr>
          <p:nvPr userDrawn="1"/>
        </p:nvSpPr>
        <p:spPr bwMode="auto">
          <a:xfrm>
            <a:off x="380999" y="3654425"/>
            <a:ext cx="8447315" cy="5474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4400"/>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CC"/>
              </a:solidFill>
              <a:effectLst/>
              <a:uLnTx/>
              <a:uFillTx/>
              <a:latin typeface="MV Boli" pitchFamily="2" charset="0"/>
              <a:ea typeface="+mj-ea"/>
              <a:cs typeface="MV Boli" pitchFamily="2" charset="0"/>
            </a:endParaRPr>
          </a:p>
        </p:txBody>
      </p:sp>
      <p:sp>
        <p:nvSpPr>
          <p:cNvPr id="19" name="Subtitle 2"/>
          <p:cNvSpPr txBox="1">
            <a:spLocks/>
          </p:cNvSpPr>
          <p:nvPr userDrawn="1"/>
        </p:nvSpPr>
        <p:spPr>
          <a:xfrm>
            <a:off x="1371601" y="4561114"/>
            <a:ext cx="6400800" cy="1752600"/>
          </a:xfrm>
          <a:prstGeom prst="rect">
            <a:avLst/>
          </a:prstGeom>
        </p:spPr>
        <p:txBody>
          <a:bodyPr/>
          <a:lstStyle>
            <a:lvl1pPr marL="0" indent="0" algn="ctr">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2" name="Image 11"/>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5648664" y="227779"/>
            <a:ext cx="3351486" cy="864023"/>
          </a:xfrm>
          <a:prstGeom prst="rect">
            <a:avLst/>
          </a:prstGeom>
        </p:spPr>
      </p:pic>
    </p:spTree>
  </p:cSld>
  <p:clrMap bg1="lt1" tx1="dk1" bg2="lt2" tx2="dk2" accent1="accent1" accent2="accent2" accent3="accent3" accent4="accent4" accent5="accent5" accent6="accent6" hlink="hlink" folHlink="folHlink"/>
  <p:sldLayoutIdLst>
    <p:sldLayoutId id="2147483904" r:id="rId1"/>
    <p:sldLayoutId id="2147483943" r:id="rId2"/>
    <p:sldLayoutId id="2147483944"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74370" y="274638"/>
            <a:ext cx="6912429" cy="1143000"/>
          </a:xfrm>
          <a:prstGeom prst="rect">
            <a:avLst/>
          </a:prstGeom>
        </p:spPr>
        <p:txBody>
          <a:bodyPr vert="horz" lIns="91440" tIns="45720" rIns="91440" bIns="45720" rtlCol="0" anchor="ctr">
            <a:normAutofit/>
          </a:bodyPr>
          <a:lstStyle/>
          <a:p>
            <a:r>
              <a:rPr lang="en-US" dirty="0" smtClean="0"/>
              <a:t>Outline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1E27A-3F6A-4EE0-A789-4E7FF6C096C2}" type="datetimeFigureOut">
              <a:rPr lang="en-US" smtClean="0"/>
              <a:pPr/>
              <a:t>4/22/2016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86106-D267-4D13-B93D-C99418C7D561}" type="slidenum">
              <a:rPr lang="en-US" smtClean="0"/>
              <a:pPr/>
              <a:t>‹#›</a:t>
            </a:fld>
            <a:endParaRPr lang="en-US"/>
          </a:p>
        </p:txBody>
      </p:sp>
      <p:sp>
        <p:nvSpPr>
          <p:cNvPr id="7" name="Freeform 6"/>
          <p:cNvSpPr/>
          <p:nvPr userDrawn="1"/>
        </p:nvSpPr>
        <p:spPr>
          <a:xfrm rot="10800000">
            <a:off x="0" y="4948238"/>
            <a:ext cx="9144000" cy="27051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55427"/>
              <a:gd name="connsiteX1" fmla="*/ 21600 w 21600"/>
              <a:gd name="connsiteY1" fmla="*/ 0 h 55427"/>
              <a:gd name="connsiteX2" fmla="*/ 21600 w 21600"/>
              <a:gd name="connsiteY2" fmla="*/ 17322 h 55427"/>
              <a:gd name="connsiteX3" fmla="*/ 0 w 21600"/>
              <a:gd name="connsiteY3" fmla="*/ 20172 h 55427"/>
              <a:gd name="connsiteX4" fmla="*/ 0 w 21600"/>
              <a:gd name="connsiteY4" fmla="*/ 0 h 55427"/>
              <a:gd name="connsiteX0" fmla="*/ 0 w 21600"/>
              <a:gd name="connsiteY0" fmla="*/ 19190 h 74617"/>
              <a:gd name="connsiteX1" fmla="*/ 21600 w 21600"/>
              <a:gd name="connsiteY1" fmla="*/ 19190 h 74617"/>
              <a:gd name="connsiteX2" fmla="*/ 21600 w 21600"/>
              <a:gd name="connsiteY2" fmla="*/ 36512 h 74617"/>
              <a:gd name="connsiteX3" fmla="*/ 0 w 21600"/>
              <a:gd name="connsiteY3" fmla="*/ 39362 h 74617"/>
              <a:gd name="connsiteX4" fmla="*/ 0 w 21600"/>
              <a:gd name="connsiteY4" fmla="*/ 19190 h 74617"/>
              <a:gd name="connsiteX0" fmla="*/ 0 w 21600"/>
              <a:gd name="connsiteY0" fmla="*/ 19190 h 67609"/>
              <a:gd name="connsiteX1" fmla="*/ 21600 w 21600"/>
              <a:gd name="connsiteY1" fmla="*/ 19190 h 67609"/>
              <a:gd name="connsiteX2" fmla="*/ 21600 w 21600"/>
              <a:gd name="connsiteY2" fmla="*/ 36512 h 67609"/>
              <a:gd name="connsiteX3" fmla="*/ 0 w 21600"/>
              <a:gd name="connsiteY3" fmla="*/ 39362 h 67609"/>
              <a:gd name="connsiteX4" fmla="*/ 0 w 21600"/>
              <a:gd name="connsiteY4" fmla="*/ 19190 h 67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67609">
                <a:moveTo>
                  <a:pt x="0" y="19190"/>
                </a:moveTo>
                <a:lnTo>
                  <a:pt x="21600" y="19190"/>
                </a:lnTo>
                <a:lnTo>
                  <a:pt x="21600" y="36512"/>
                </a:lnTo>
                <a:cubicBezTo>
                  <a:pt x="10775" y="0"/>
                  <a:pt x="1971" y="67609"/>
                  <a:pt x="0" y="39362"/>
                </a:cubicBezTo>
                <a:lnTo>
                  <a:pt x="0" y="19190"/>
                </a:lnTo>
                <a:close/>
              </a:path>
            </a:pathLst>
          </a:cu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Text Placeholder 7"/>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pic>
        <p:nvPicPr>
          <p:cNvPr id="10" name="Picture 8" descr="oceansites-logo.png"/>
          <p:cNvPicPr>
            <a:picLocks noChangeAspect="1"/>
          </p:cNvPicPr>
          <p:nvPr userDrawn="1"/>
        </p:nvPicPr>
        <p:blipFill>
          <a:blip r:embed="rId12" cstate="print"/>
          <a:stretch>
            <a:fillRect/>
          </a:stretch>
        </p:blipFill>
        <p:spPr>
          <a:xfrm>
            <a:off x="141516" y="141516"/>
            <a:ext cx="1086784" cy="842518"/>
          </a:xfrm>
          <a:prstGeom prst="rect">
            <a:avLst/>
          </a:prstGeom>
        </p:spPr>
      </p:pic>
    </p:spTree>
  </p:cSld>
  <p:clrMap bg1="lt1" tx1="dk1" bg2="lt2" tx2="dk2" accent1="accent1" accent2="accent2" accent3="accent3" accent4="accent4" accent5="accent5" accent6="accent6" hlink="hlink" folHlink="folHlink"/>
  <p:sldLayoutIdLst>
    <p:sldLayoutId id="2147483908" r:id="rId1"/>
    <p:sldLayoutId id="2147483907" r:id="rId2"/>
    <p:sldLayoutId id="2147483909" r:id="rId3"/>
    <p:sldLayoutId id="2147483910" r:id="rId4"/>
    <p:sldLayoutId id="2147483911" r:id="rId5"/>
    <p:sldLayoutId id="2147483913" r:id="rId6"/>
    <p:sldLayoutId id="2147483914" r:id="rId7"/>
    <p:sldLayoutId id="2147483915" r:id="rId8"/>
    <p:sldLayoutId id="2147483916" r:id="rId9"/>
    <p:sldLayoutId id="2147483917" r:id="rId10"/>
  </p:sldLayoutIdLst>
  <p:txStyles>
    <p:titleStyle>
      <a:lvl1pPr algn="ctr" defTabSz="914400" rtl="0" eaLnBrk="1" latinLnBrk="0" hangingPunct="1">
        <a:spcBef>
          <a:spcPct val="0"/>
        </a:spcBef>
        <a:buNone/>
        <a:defRPr sz="44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lang="en-US" sz="3200" b="1" kern="1200" smtClean="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7C0E3-1E38-4D20-A7C6-419034C1FA84}" type="datetimeFigureOut">
              <a:rPr lang="en-US" smtClean="0"/>
              <a:pPr/>
              <a:t>4/22/2016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8D638-2D6D-49ED-A39E-D063DFB42E87}" type="slidenum">
              <a:rPr lang="en-US" smtClean="0"/>
              <a:pPr/>
              <a:t>‹#›</a:t>
            </a:fld>
            <a:endParaRPr lang="en-US"/>
          </a:p>
        </p:txBody>
      </p:sp>
      <p:sp>
        <p:nvSpPr>
          <p:cNvPr id="7" name="Freeform 6"/>
          <p:cNvSpPr/>
          <p:nvPr userDrawn="1"/>
        </p:nvSpPr>
        <p:spPr>
          <a:xfrm rot="10800000">
            <a:off x="0" y="4948238"/>
            <a:ext cx="9144000" cy="27051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55427"/>
              <a:gd name="connsiteX1" fmla="*/ 21600 w 21600"/>
              <a:gd name="connsiteY1" fmla="*/ 0 h 55427"/>
              <a:gd name="connsiteX2" fmla="*/ 21600 w 21600"/>
              <a:gd name="connsiteY2" fmla="*/ 17322 h 55427"/>
              <a:gd name="connsiteX3" fmla="*/ 0 w 21600"/>
              <a:gd name="connsiteY3" fmla="*/ 20172 h 55427"/>
              <a:gd name="connsiteX4" fmla="*/ 0 w 21600"/>
              <a:gd name="connsiteY4" fmla="*/ 0 h 55427"/>
              <a:gd name="connsiteX0" fmla="*/ 0 w 21600"/>
              <a:gd name="connsiteY0" fmla="*/ 19190 h 74617"/>
              <a:gd name="connsiteX1" fmla="*/ 21600 w 21600"/>
              <a:gd name="connsiteY1" fmla="*/ 19190 h 74617"/>
              <a:gd name="connsiteX2" fmla="*/ 21600 w 21600"/>
              <a:gd name="connsiteY2" fmla="*/ 36512 h 74617"/>
              <a:gd name="connsiteX3" fmla="*/ 0 w 21600"/>
              <a:gd name="connsiteY3" fmla="*/ 39362 h 74617"/>
              <a:gd name="connsiteX4" fmla="*/ 0 w 21600"/>
              <a:gd name="connsiteY4" fmla="*/ 19190 h 74617"/>
              <a:gd name="connsiteX0" fmla="*/ 0 w 21600"/>
              <a:gd name="connsiteY0" fmla="*/ 19190 h 67609"/>
              <a:gd name="connsiteX1" fmla="*/ 21600 w 21600"/>
              <a:gd name="connsiteY1" fmla="*/ 19190 h 67609"/>
              <a:gd name="connsiteX2" fmla="*/ 21600 w 21600"/>
              <a:gd name="connsiteY2" fmla="*/ 36512 h 67609"/>
              <a:gd name="connsiteX3" fmla="*/ 0 w 21600"/>
              <a:gd name="connsiteY3" fmla="*/ 39362 h 67609"/>
              <a:gd name="connsiteX4" fmla="*/ 0 w 21600"/>
              <a:gd name="connsiteY4" fmla="*/ 19190 h 67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67609">
                <a:moveTo>
                  <a:pt x="0" y="19190"/>
                </a:moveTo>
                <a:lnTo>
                  <a:pt x="21600" y="19190"/>
                </a:lnTo>
                <a:lnTo>
                  <a:pt x="21600" y="36512"/>
                </a:lnTo>
                <a:cubicBezTo>
                  <a:pt x="10775" y="0"/>
                  <a:pt x="1971" y="67609"/>
                  <a:pt x="0" y="39362"/>
                </a:cubicBezTo>
                <a:lnTo>
                  <a:pt x="0" y="19190"/>
                </a:lnTo>
                <a:close/>
              </a:path>
            </a:pathLst>
          </a:cu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gallage@jcommops.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72877" y="2988860"/>
            <a:ext cx="8490856" cy="2325197"/>
          </a:xfrm>
        </p:spPr>
        <p:txBody>
          <a:bodyPr/>
          <a:lstStyle/>
          <a:p>
            <a:r>
              <a:rPr lang="en-US" b="1" dirty="0" smtClean="0">
                <a:effectLst>
                  <a:outerShdw blurRad="38100" dist="38100" dir="2700000" algn="tl">
                    <a:srgbClr val="000000">
                      <a:alpha val="43137"/>
                    </a:srgbClr>
                  </a:outerShdw>
                </a:effectLst>
                <a:ea typeface="ＭＳ Ｐゴシック" pitchFamily="34" charset="-128"/>
                <a:cs typeface="Arial" pitchFamily="34" charset="0"/>
              </a:rPr>
              <a:t>Status of the </a:t>
            </a:r>
            <a:r>
              <a:rPr lang="en-US" b="1" dirty="0" err="1" smtClean="0">
                <a:effectLst>
                  <a:outerShdw blurRad="38100" dist="38100" dir="2700000" algn="tl">
                    <a:srgbClr val="000000">
                      <a:alpha val="43137"/>
                    </a:srgbClr>
                  </a:outerShdw>
                </a:effectLst>
                <a:ea typeface="ＭＳ Ｐゴシック" pitchFamily="34" charset="-128"/>
                <a:cs typeface="Arial" pitchFamily="34" charset="0"/>
              </a:rPr>
              <a:t>OceanSITES</a:t>
            </a:r>
            <a:r>
              <a:rPr lang="en-US" b="1" dirty="0" smtClean="0">
                <a:effectLst>
                  <a:outerShdw blurRad="38100" dist="38100" dir="2700000" algn="tl">
                    <a:srgbClr val="000000">
                      <a:alpha val="43137"/>
                    </a:srgbClr>
                  </a:outerShdw>
                </a:effectLst>
                <a:ea typeface="ＭＳ Ｐゴシック" pitchFamily="34" charset="-128"/>
                <a:cs typeface="Arial" pitchFamily="34" charset="0"/>
              </a:rPr>
              <a:t> Network </a:t>
            </a:r>
            <a:r>
              <a:rPr lang="en-US" b="1" dirty="0" smtClean="0"/>
              <a:t/>
            </a:r>
            <a:br>
              <a:rPr lang="en-US" b="1" dirty="0" smtClean="0"/>
            </a:br>
            <a:r>
              <a:rPr lang="en-US" b="1" dirty="0" smtClean="0"/>
              <a:t> </a:t>
            </a:r>
            <a:r>
              <a:rPr lang="en-US" sz="1800" i="1" dirty="0" smtClean="0">
                <a:solidFill>
                  <a:srgbClr val="002060"/>
                </a:solidFill>
                <a:effectLst>
                  <a:outerShdw blurRad="38100" dist="38100" dir="2700000" algn="tl">
                    <a:srgbClr val="000000">
                      <a:alpha val="43137"/>
                    </a:srgbClr>
                  </a:outerShdw>
                </a:effectLst>
                <a:ea typeface="+mn-ea"/>
                <a:cs typeface="+mn-cs"/>
              </a:rPr>
              <a:t>Champika GALLAGE</a:t>
            </a:r>
            <a:br>
              <a:rPr lang="en-US" sz="1800" i="1" dirty="0" smtClean="0">
                <a:solidFill>
                  <a:srgbClr val="002060"/>
                </a:solidFill>
                <a:effectLst>
                  <a:outerShdw blurRad="38100" dist="38100" dir="2700000" algn="tl">
                    <a:srgbClr val="000000">
                      <a:alpha val="43137"/>
                    </a:srgbClr>
                  </a:outerShdw>
                </a:effectLst>
                <a:ea typeface="+mn-ea"/>
                <a:cs typeface="+mn-cs"/>
              </a:rPr>
            </a:br>
            <a:r>
              <a:rPr lang="en-US" sz="1800" i="1" dirty="0" err="1" smtClean="0">
                <a:solidFill>
                  <a:srgbClr val="002060"/>
                </a:solidFill>
                <a:effectLst>
                  <a:outerShdw blurRad="38100" dist="38100" dir="2700000" algn="tl">
                    <a:srgbClr val="000000">
                      <a:alpha val="43137"/>
                    </a:srgbClr>
                  </a:outerShdw>
                </a:effectLst>
                <a:ea typeface="+mn-ea"/>
                <a:cs typeface="+mn-cs"/>
              </a:rPr>
              <a:t>DBCP</a:t>
            </a:r>
            <a:r>
              <a:rPr lang="en-US" sz="1800" i="1" dirty="0" smtClean="0">
                <a:solidFill>
                  <a:srgbClr val="002060"/>
                </a:solidFill>
                <a:effectLst>
                  <a:outerShdw blurRad="38100" dist="38100" dir="2700000" algn="tl">
                    <a:srgbClr val="000000">
                      <a:alpha val="43137"/>
                    </a:srgbClr>
                  </a:outerShdw>
                </a:effectLst>
                <a:ea typeface="+mn-ea"/>
                <a:cs typeface="+mn-cs"/>
              </a:rPr>
              <a:t> Coordinator/ </a:t>
            </a:r>
            <a:r>
              <a:rPr lang="en-US" sz="1800" i="1" dirty="0" err="1" smtClean="0">
                <a:solidFill>
                  <a:srgbClr val="002060"/>
                </a:solidFill>
                <a:effectLst>
                  <a:outerShdw blurRad="38100" dist="38100" dir="2700000" algn="tl">
                    <a:srgbClr val="000000">
                      <a:alpha val="43137"/>
                    </a:srgbClr>
                  </a:outerShdw>
                </a:effectLst>
                <a:ea typeface="+mn-ea"/>
                <a:cs typeface="+mn-cs"/>
              </a:rPr>
              <a:t>OceanSITES</a:t>
            </a:r>
            <a:r>
              <a:rPr lang="en-US" sz="1800" i="1" dirty="0" smtClean="0">
                <a:solidFill>
                  <a:srgbClr val="002060"/>
                </a:solidFill>
                <a:effectLst>
                  <a:outerShdw blurRad="38100" dist="38100" dir="2700000" algn="tl">
                    <a:srgbClr val="000000">
                      <a:alpha val="43137"/>
                    </a:srgbClr>
                  </a:outerShdw>
                </a:effectLst>
                <a:ea typeface="+mn-ea"/>
                <a:cs typeface="+mn-cs"/>
              </a:rPr>
              <a:t> Project Office</a:t>
            </a:r>
            <a:br>
              <a:rPr lang="en-US" sz="1800" i="1" dirty="0" smtClean="0">
                <a:solidFill>
                  <a:srgbClr val="002060"/>
                </a:solidFill>
                <a:effectLst>
                  <a:outerShdw blurRad="38100" dist="38100" dir="2700000" algn="tl">
                    <a:srgbClr val="000000">
                      <a:alpha val="43137"/>
                    </a:srgbClr>
                  </a:outerShdw>
                </a:effectLst>
                <a:ea typeface="+mn-ea"/>
                <a:cs typeface="+mn-cs"/>
              </a:rPr>
            </a:br>
            <a:r>
              <a:rPr lang="fr-FR" sz="1800" i="1" dirty="0" smtClean="0">
                <a:solidFill>
                  <a:srgbClr val="002060"/>
                </a:solidFill>
                <a:effectLst>
                  <a:outerShdw blurRad="38100" dist="38100" dir="2700000" algn="tl">
                    <a:srgbClr val="000000">
                      <a:alpha val="43137"/>
                    </a:srgbClr>
                  </a:outerShdw>
                </a:effectLst>
                <a:ea typeface="+mn-ea"/>
                <a:cs typeface="+mn-cs"/>
                <a:hlinkClick r:id="rId3"/>
              </a:rPr>
              <a:t>cgallage@jcommops.org</a:t>
            </a:r>
            <a:r>
              <a:rPr lang="fr-FR" sz="1800" i="1" dirty="0" smtClean="0">
                <a:solidFill>
                  <a:srgbClr val="002060"/>
                </a:solidFill>
                <a:effectLst>
                  <a:outerShdw blurRad="38100" dist="38100" dir="2700000" algn="tl">
                    <a:srgbClr val="000000">
                      <a:alpha val="43137"/>
                    </a:srgbClr>
                  </a:outerShdw>
                </a:effectLst>
                <a:ea typeface="+mn-ea"/>
                <a:cs typeface="+mn-cs"/>
              </a:rPr>
              <a:t/>
            </a:r>
            <a:br>
              <a:rPr lang="fr-FR" sz="1800" i="1" dirty="0" smtClean="0">
                <a:solidFill>
                  <a:srgbClr val="002060"/>
                </a:solidFill>
                <a:effectLst>
                  <a:outerShdw blurRad="38100" dist="38100" dir="2700000" algn="tl">
                    <a:srgbClr val="000000">
                      <a:alpha val="43137"/>
                    </a:srgbClr>
                  </a:outerShdw>
                </a:effectLst>
                <a:ea typeface="+mn-ea"/>
                <a:cs typeface="+mn-cs"/>
              </a:rPr>
            </a:br>
            <a:r>
              <a:rPr lang="en-US" b="1" dirty="0" smtClean="0"/>
              <a:t/>
            </a:r>
            <a:br>
              <a:rPr lang="en-US" b="1" dirty="0" smtClean="0"/>
            </a:br>
            <a:r>
              <a:rPr lang="en-US" sz="2000" b="1" dirty="0" smtClean="0"/>
              <a:t>OceanSITES 2016</a:t>
            </a:r>
            <a:r>
              <a:rPr lang="en-US" sz="2000" dirty="0" smtClean="0"/>
              <a:t/>
            </a:r>
            <a:br>
              <a:rPr lang="en-US" sz="2000" dirty="0" smtClean="0"/>
            </a:br>
            <a:r>
              <a:rPr lang="en-US" sz="2000" b="1" dirty="0" smtClean="0"/>
              <a:t>11</a:t>
            </a:r>
            <a:r>
              <a:rPr lang="en-US" sz="2000" b="1" baseline="30000" dirty="0" smtClean="0"/>
              <a:t>th</a:t>
            </a:r>
            <a:r>
              <a:rPr lang="en-US" sz="2000" b="1" dirty="0" smtClean="0"/>
              <a:t> Steering Committee and 8</a:t>
            </a:r>
            <a:r>
              <a:rPr lang="en-US" sz="2000" b="1" baseline="30000" dirty="0" smtClean="0"/>
              <a:t>th</a:t>
            </a:r>
            <a:r>
              <a:rPr lang="en-US" sz="2000" b="1" dirty="0" smtClean="0"/>
              <a:t> Data Management Team Meeting</a:t>
            </a:r>
            <a:endParaRPr lang="en-US" sz="2000" dirty="0"/>
          </a:p>
        </p:txBody>
      </p:sp>
      <p:sp>
        <p:nvSpPr>
          <p:cNvPr id="3" name="Subtitle 2"/>
          <p:cNvSpPr>
            <a:spLocks noGrp="1"/>
          </p:cNvSpPr>
          <p:nvPr>
            <p:ph type="subTitle" idx="4294967295"/>
          </p:nvPr>
        </p:nvSpPr>
        <p:spPr>
          <a:xfrm>
            <a:off x="0" y="6599263"/>
            <a:ext cx="8120418" cy="340625"/>
          </a:xfrm>
          <a:prstGeom prst="rect">
            <a:avLst/>
          </a:prstGeom>
        </p:spPr>
        <p:txBody>
          <a:bodyPr/>
          <a:lstStyle/>
          <a:p>
            <a:pPr>
              <a:buNone/>
            </a:pPr>
            <a:r>
              <a:rPr lang="en-US" sz="1400" b="1" dirty="0" smtClean="0">
                <a:solidFill>
                  <a:schemeClr val="tx1">
                    <a:lumMod val="65000"/>
                    <a:lumOff val="35000"/>
                  </a:schemeClr>
                </a:solidFill>
                <a:latin typeface="+mj-lt"/>
              </a:rPr>
              <a:t>National Oceanography Centre, Southampton, United Kingdom 25 - 29 April 2016</a:t>
            </a:r>
            <a:endParaRPr lang="en-US" sz="1400" dirty="0">
              <a:solidFill>
                <a:schemeClr val="tx1">
                  <a:lumMod val="65000"/>
                  <a:lumOff val="35000"/>
                </a:schemeClr>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S:\WWW\FTPRoot\OceanSITES\maps\2016\201603_OS_GDAC_3.png"/>
          <p:cNvPicPr>
            <a:picLocks noChangeAspect="1" noChangeArrowheads="1"/>
          </p:cNvPicPr>
          <p:nvPr/>
        </p:nvPicPr>
        <p:blipFill>
          <a:blip r:embed="rId3" cstate="print"/>
          <a:srcRect t="4839"/>
          <a:stretch>
            <a:fillRect/>
          </a:stretch>
        </p:blipFill>
        <p:spPr bwMode="auto">
          <a:xfrm>
            <a:off x="411480" y="1106424"/>
            <a:ext cx="8233153" cy="5538819"/>
          </a:xfrm>
          <a:prstGeom prst="rect">
            <a:avLst/>
          </a:prstGeom>
          <a:noFill/>
        </p:spPr>
      </p:pic>
      <p:sp>
        <p:nvSpPr>
          <p:cNvPr id="5" name="Title 3"/>
          <p:cNvSpPr txBox="1">
            <a:spLocks/>
          </p:cNvSpPr>
          <p:nvPr/>
        </p:nvSpPr>
        <p:spPr>
          <a:xfrm>
            <a:off x="0" y="15920"/>
            <a:ext cx="9143999" cy="72934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ＭＳ Ｐゴシック" pitchFamily="34" charset="-128"/>
                <a:cs typeface="Arial" pitchFamily="34" charset="0"/>
              </a:rPr>
              <a:t>Network Status</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S:\WWW\FTPRoot\OceanSITES\maps\2016\201603_OS_COUNTRY.png"/>
          <p:cNvPicPr>
            <a:picLocks noChangeAspect="1" noChangeArrowheads="1"/>
          </p:cNvPicPr>
          <p:nvPr/>
        </p:nvPicPr>
        <p:blipFill>
          <a:blip r:embed="rId3" cstate="print"/>
          <a:srcRect t="4839"/>
          <a:stretch>
            <a:fillRect/>
          </a:stretch>
        </p:blipFill>
        <p:spPr bwMode="auto">
          <a:xfrm>
            <a:off x="411480" y="1106424"/>
            <a:ext cx="8233153" cy="5538819"/>
          </a:xfrm>
          <a:prstGeom prst="rect">
            <a:avLst/>
          </a:prstGeom>
          <a:noFill/>
        </p:spPr>
      </p:pic>
      <p:sp>
        <p:nvSpPr>
          <p:cNvPr id="5" name="Title 3"/>
          <p:cNvSpPr txBox="1">
            <a:spLocks/>
          </p:cNvSpPr>
          <p:nvPr/>
        </p:nvSpPr>
        <p:spPr>
          <a:xfrm>
            <a:off x="0" y="15920"/>
            <a:ext cx="9143999" cy="72934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ＭＳ Ｐゴシック" pitchFamily="34" charset="-128"/>
                <a:cs typeface="Arial" pitchFamily="34" charset="0"/>
              </a:rPr>
              <a:t>Network Status</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WWW\FTPRoot\OceanSITES\maps\2016\201603_OS_MC.png"/>
          <p:cNvPicPr>
            <a:picLocks noChangeAspect="1" noChangeArrowheads="1"/>
          </p:cNvPicPr>
          <p:nvPr/>
        </p:nvPicPr>
        <p:blipFill>
          <a:blip r:embed="rId3" cstate="print"/>
          <a:srcRect t="4839"/>
          <a:stretch>
            <a:fillRect/>
          </a:stretch>
        </p:blipFill>
        <p:spPr bwMode="auto">
          <a:xfrm>
            <a:off x="411480" y="1106424"/>
            <a:ext cx="8233153" cy="5538819"/>
          </a:xfrm>
          <a:prstGeom prst="rect">
            <a:avLst/>
          </a:prstGeom>
          <a:noFill/>
        </p:spPr>
      </p:pic>
      <p:sp>
        <p:nvSpPr>
          <p:cNvPr id="5" name="Title 3"/>
          <p:cNvSpPr txBox="1">
            <a:spLocks/>
          </p:cNvSpPr>
          <p:nvPr/>
        </p:nvSpPr>
        <p:spPr>
          <a:xfrm>
            <a:off x="0" y="15920"/>
            <a:ext cx="9143999" cy="72934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ＭＳ Ｐゴシック" pitchFamily="34" charset="-128"/>
                <a:cs typeface="Arial" pitchFamily="34" charset="0"/>
              </a:rPr>
              <a:t>Status of </a:t>
            </a:r>
            <a:r>
              <a:rPr kumimoji="0" lang="en-US" sz="32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ＭＳ Ｐゴシック" pitchFamily="34" charset="-128"/>
                <a:cs typeface="Arial" pitchFamily="34" charset="0"/>
              </a:rPr>
              <a:t>Microcat</a:t>
            </a: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ＭＳ Ｐゴシック" pitchFamily="34" charset="-128"/>
                <a:cs typeface="Arial" pitchFamily="34" charset="0"/>
              </a:rPr>
              <a:t> Project</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36481" y="1621971"/>
            <a:ext cx="8632372" cy="4702628"/>
          </a:xfrm>
        </p:spPr>
        <p:txBody>
          <a:bodyPr>
            <a:normAutofit/>
          </a:bodyPr>
          <a:lstStyle/>
          <a:p>
            <a:pPr>
              <a:buFont typeface="Wingdings" pitchFamily="2" charset="2"/>
              <a:buChar char="v"/>
            </a:pPr>
            <a:r>
              <a:rPr lang="en-US" sz="2000" dirty="0" smtClean="0"/>
              <a:t>Notify Project Office on changes to the Stations/platforms </a:t>
            </a:r>
          </a:p>
          <a:p>
            <a:pPr>
              <a:buFont typeface="Wingdings" pitchFamily="2" charset="2"/>
              <a:buChar char="v"/>
            </a:pPr>
            <a:endParaRPr lang="en-US" sz="2000" dirty="0" smtClean="0"/>
          </a:p>
          <a:p>
            <a:pPr>
              <a:buFont typeface="Wingdings" pitchFamily="2" charset="2"/>
              <a:buChar char="v"/>
            </a:pPr>
            <a:r>
              <a:rPr lang="en-US" sz="2000" dirty="0" smtClean="0"/>
              <a:t>Submit updated white papers on site information to Project Office</a:t>
            </a:r>
          </a:p>
          <a:p>
            <a:pPr>
              <a:buFont typeface="Wingdings" pitchFamily="2" charset="2"/>
              <a:buChar char="v"/>
            </a:pPr>
            <a:endParaRPr lang="en-US" sz="2000" dirty="0" smtClean="0"/>
          </a:p>
          <a:p>
            <a:pPr>
              <a:buFont typeface="Wingdings" pitchFamily="2" charset="2"/>
              <a:buChar char="v"/>
            </a:pPr>
            <a:r>
              <a:rPr lang="en-US" sz="2000" dirty="0" smtClean="0"/>
              <a:t>Follow DMT guidelines when submitting data to the </a:t>
            </a:r>
            <a:r>
              <a:rPr lang="en-US" sz="2000" dirty="0" err="1" smtClean="0"/>
              <a:t>GDACs</a:t>
            </a:r>
            <a:endParaRPr lang="en-US" sz="2000" dirty="0" smtClean="0"/>
          </a:p>
          <a:p>
            <a:pPr>
              <a:buFont typeface="Wingdings" pitchFamily="2" charset="2"/>
              <a:buChar char="v"/>
            </a:pPr>
            <a:endParaRPr lang="en-US" sz="2000" dirty="0" smtClean="0"/>
          </a:p>
          <a:p>
            <a:pPr>
              <a:buFont typeface="Wingdings" pitchFamily="2" charset="2"/>
              <a:buChar char="v"/>
            </a:pPr>
            <a:r>
              <a:rPr lang="en-US" sz="2000" b="1" dirty="0" smtClean="0"/>
              <a:t>Timely response to emails/requests from Project Office</a:t>
            </a:r>
          </a:p>
          <a:p>
            <a:endParaRPr lang="en-US" sz="2000" b="1" dirty="0" smtClean="0"/>
          </a:p>
          <a:p>
            <a:endParaRPr lang="en-US" sz="2000" b="1" dirty="0" smtClean="0"/>
          </a:p>
          <a:p>
            <a:pPr algn="ctr"/>
            <a:r>
              <a:rPr lang="en-US" sz="2800" b="1" dirty="0" smtClean="0">
                <a:solidFill>
                  <a:srgbClr val="0000CC"/>
                </a:solidFill>
              </a:rPr>
              <a:t>Thank you !</a:t>
            </a:r>
          </a:p>
          <a:p>
            <a:endParaRPr lang="en-US" sz="2000" dirty="0" smtClean="0"/>
          </a:p>
        </p:txBody>
      </p:sp>
      <p:sp>
        <p:nvSpPr>
          <p:cNvPr id="8" name="Title 5"/>
          <p:cNvSpPr txBox="1">
            <a:spLocks/>
          </p:cNvSpPr>
          <p:nvPr/>
        </p:nvSpPr>
        <p:spPr>
          <a:xfrm>
            <a:off x="0" y="59359"/>
            <a:ext cx="9143999"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mj-lt"/>
                <a:ea typeface="ＭＳ Ｐゴシック" pitchFamily="34" charset="-128"/>
                <a:cs typeface="Arial" pitchFamily="34" charset="0"/>
              </a:rPr>
              <a:t>Summary</a:t>
            </a:r>
            <a:endParaRPr kumimoji="0" lang="en-US" sz="3200" b="1" i="0" u="none" strike="noStrike" kern="1200" cap="none" spc="0" normalizeH="0" baseline="0" noProof="0" dirty="0" smtClean="0">
              <a:ln>
                <a:noFill/>
              </a:ln>
              <a:solidFill>
                <a:schemeClr val="tx1"/>
              </a:solidFill>
              <a:effectLst/>
              <a:uLnTx/>
              <a:uFillTx/>
              <a:latin typeface="+mj-lt"/>
              <a:ea typeface="ＭＳ Ｐゴシック" pitchFamily="34" charset="-128"/>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4587" y="1306286"/>
            <a:ext cx="8652681" cy="3145971"/>
          </a:xfrm>
        </p:spPr>
        <p:txBody>
          <a:bodyPr>
            <a:noAutofit/>
          </a:bodyPr>
          <a:lstStyle/>
          <a:p>
            <a:pPr>
              <a:buFont typeface="Arial" pitchFamily="34" charset="0"/>
              <a:buChar char="•"/>
            </a:pPr>
            <a:r>
              <a:rPr lang="en-US" sz="1700" dirty="0" smtClean="0">
                <a:latin typeface="+mn-lt"/>
              </a:rPr>
              <a:t>Status based on the information received until January 2016</a:t>
            </a:r>
          </a:p>
          <a:p>
            <a:pPr>
              <a:buFont typeface="Arial" pitchFamily="34" charset="0"/>
              <a:buChar char="•"/>
            </a:pPr>
            <a:endParaRPr lang="en-US" sz="1700" dirty="0" smtClean="0">
              <a:latin typeface="+mn-lt"/>
            </a:endParaRPr>
          </a:p>
          <a:p>
            <a:pPr>
              <a:buFont typeface="Arial" pitchFamily="34" charset="0"/>
              <a:buChar char="•"/>
            </a:pPr>
            <a:r>
              <a:rPr lang="en-US" sz="1700" dirty="0" smtClean="0">
                <a:latin typeface="+mn-lt"/>
              </a:rPr>
              <a:t>Some adjustments made based on the comparison between mater sheet and </a:t>
            </a:r>
            <a:r>
              <a:rPr lang="en-US" sz="1700" dirty="0" err="1" smtClean="0">
                <a:latin typeface="+mn-lt"/>
              </a:rPr>
              <a:t>DGAC</a:t>
            </a:r>
            <a:r>
              <a:rPr lang="en-US" sz="1700" dirty="0" smtClean="0">
                <a:latin typeface="+mn-lt"/>
              </a:rPr>
              <a:t> information</a:t>
            </a:r>
          </a:p>
          <a:p>
            <a:pPr>
              <a:buFont typeface="Arial" pitchFamily="34" charset="0"/>
              <a:buChar char="•"/>
            </a:pPr>
            <a:endParaRPr lang="en-US" sz="1700" dirty="0" smtClean="0">
              <a:latin typeface="+mn-lt"/>
            </a:endParaRPr>
          </a:p>
          <a:p>
            <a:pPr>
              <a:buFont typeface="Arial" pitchFamily="34" charset="0"/>
              <a:buChar char="•"/>
            </a:pPr>
            <a:r>
              <a:rPr lang="en-US" sz="1700" dirty="0" smtClean="0">
                <a:latin typeface="+mn-lt"/>
              </a:rPr>
              <a:t>Status of  some platforms yet to be clarified (</a:t>
            </a:r>
            <a:r>
              <a:rPr lang="en-US" sz="1700" i="1" dirty="0" smtClean="0">
                <a:latin typeface="+mn-lt"/>
              </a:rPr>
              <a:t>i.e.</a:t>
            </a:r>
            <a:r>
              <a:rPr lang="en-US" sz="1700" dirty="0" smtClean="0">
                <a:latin typeface="+mn-lt"/>
              </a:rPr>
              <a:t> SOTS – PULSE, PULSE-HEAVY, SOFSMET ?? , Only available SOTS platform on GDAC is SOTS)</a:t>
            </a:r>
          </a:p>
          <a:p>
            <a:pPr>
              <a:buFont typeface="Arial" pitchFamily="34" charset="0"/>
              <a:buChar char="•"/>
            </a:pPr>
            <a:endParaRPr lang="en-US" sz="1700" dirty="0" smtClean="0">
              <a:latin typeface="+mn-lt"/>
            </a:endParaRPr>
          </a:p>
          <a:p>
            <a:pPr>
              <a:buFont typeface="Arial" pitchFamily="34" charset="0"/>
              <a:buChar char="•"/>
            </a:pPr>
            <a:r>
              <a:rPr lang="en-US" sz="1700" dirty="0" smtClean="0">
                <a:latin typeface="+mn-lt"/>
              </a:rPr>
              <a:t>Total 332 platforms on Master list</a:t>
            </a:r>
          </a:p>
          <a:p>
            <a:pPr>
              <a:buFont typeface="Arial" pitchFamily="34" charset="0"/>
              <a:buChar char="•"/>
            </a:pPr>
            <a:endParaRPr lang="en-US" sz="1700" dirty="0" smtClean="0">
              <a:latin typeface="+mn-lt"/>
            </a:endParaRPr>
          </a:p>
          <a:p>
            <a:pPr>
              <a:buFont typeface="Arial" pitchFamily="34" charset="0"/>
              <a:buChar char="•"/>
            </a:pPr>
            <a:r>
              <a:rPr lang="en-US" sz="1700" dirty="0" smtClean="0">
                <a:latin typeface="+mn-lt"/>
              </a:rPr>
              <a:t>Following platforms are on GDAC , </a:t>
            </a:r>
          </a:p>
          <a:p>
            <a:r>
              <a:rPr lang="en-US" sz="1700" dirty="0" smtClean="0">
                <a:latin typeface="+mn-lt"/>
              </a:rPr>
              <a:t>no metadata provided to the Master sheet</a:t>
            </a:r>
          </a:p>
          <a:p>
            <a:endParaRPr lang="en-US" sz="1700" dirty="0" smtClean="0"/>
          </a:p>
        </p:txBody>
      </p:sp>
      <p:graphicFrame>
        <p:nvGraphicFramePr>
          <p:cNvPr id="6" name="Table 5"/>
          <p:cNvGraphicFramePr>
            <a:graphicFrameLocks noGrp="1"/>
          </p:cNvGraphicFramePr>
          <p:nvPr/>
        </p:nvGraphicFramePr>
        <p:xfrm>
          <a:off x="4027715" y="3692627"/>
          <a:ext cx="5116285" cy="1950720"/>
        </p:xfrm>
        <a:graphic>
          <a:graphicData uri="http://schemas.openxmlformats.org/drawingml/2006/table">
            <a:tbl>
              <a:tblPr/>
              <a:tblGrid>
                <a:gridCol w="2265071"/>
                <a:gridCol w="2851214"/>
              </a:tblGrid>
              <a:tr h="218696">
                <a:tc>
                  <a:txBody>
                    <a:bodyPr/>
                    <a:lstStyle/>
                    <a:p>
                      <a:pPr lvl="1" algn="ctr" fontAlgn="b"/>
                      <a:r>
                        <a:rPr lang="en-US" sz="1600" b="1" i="0" u="none" strike="noStrike" dirty="0">
                          <a:solidFill>
                            <a:srgbClr val="000000"/>
                          </a:solidFill>
                          <a:latin typeface="Calibri"/>
                        </a:rPr>
                        <a:t>SITE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tc>
                  <a:txBody>
                    <a:bodyPr/>
                    <a:lstStyle/>
                    <a:p>
                      <a:pPr lvl="1" algn="ctr" fontAlgn="b"/>
                      <a:r>
                        <a:rPr lang="en-US" sz="1600" b="1" i="0" u="none" strike="noStrike" dirty="0">
                          <a:solidFill>
                            <a:srgbClr val="000000"/>
                          </a:solidFill>
                          <a:latin typeface="Calibri"/>
                        </a:rPr>
                        <a:t>PLATFORM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tr>
              <a:tr h="218696">
                <a:tc>
                  <a:txBody>
                    <a:bodyPr/>
                    <a:lstStyle/>
                    <a:p>
                      <a:pPr lvl="1" algn="ctr" fontAlgn="b"/>
                      <a:r>
                        <a:rPr lang="en-US" sz="1600" b="0" i="0" u="none" strike="noStrike" dirty="0">
                          <a:solidFill>
                            <a:srgbClr val="000000"/>
                          </a:solidFill>
                          <a:latin typeface="Calibri"/>
                        </a:rPr>
                        <a:t>ANTARES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lvl="1" algn="ctr" fontAlgn="b"/>
                      <a:r>
                        <a:rPr lang="en-US" sz="1600" b="0" i="0" u="none" strike="noStrike" dirty="0">
                          <a:solidFill>
                            <a:srgbClr val="000000"/>
                          </a:solidFill>
                          <a:latin typeface="Calibri"/>
                        </a:rPr>
                        <a:t>ANTARES-1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09948">
                <a:tc>
                  <a:txBody>
                    <a:bodyPr/>
                    <a:lstStyle/>
                    <a:p>
                      <a:pPr lvl="1" algn="ctr" fontAlgn="b"/>
                      <a:r>
                        <a:rPr lang="en-US" sz="1600" b="0" i="0" u="none" strike="noStrike" dirty="0">
                          <a:solidFill>
                            <a:srgbClr val="000000"/>
                          </a:solidFill>
                          <a:latin typeface="Calibri"/>
                        </a:rPr>
                        <a:t>ESTOC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lvl="1" algn="ctr" fontAlgn="b"/>
                      <a:r>
                        <a:rPr lang="en-US" sz="1600" b="0" i="0" u="none" strike="noStrike" dirty="0">
                          <a:solidFill>
                            <a:srgbClr val="000000"/>
                          </a:solidFill>
                          <a:latin typeface="Calibri"/>
                        </a:rPr>
                        <a:t>ESTOC-2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9948">
                <a:tc>
                  <a:txBody>
                    <a:bodyPr/>
                    <a:lstStyle/>
                    <a:p>
                      <a:pPr lvl="1" algn="ctr" fontAlgn="b"/>
                      <a:r>
                        <a:rPr lang="en-US" sz="1600" b="0" i="0" u="none" strike="noStrike" dirty="0">
                          <a:solidFill>
                            <a:srgbClr val="000000"/>
                          </a:solidFill>
                          <a:latin typeface="Calibri"/>
                        </a:rPr>
                        <a:t>ESTOC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lvl="1" algn="ctr" fontAlgn="b"/>
                      <a:r>
                        <a:rPr lang="en-US" sz="1600" b="0" i="0" u="none" strike="noStrike" dirty="0">
                          <a:solidFill>
                            <a:srgbClr val="000000"/>
                          </a:solidFill>
                          <a:latin typeface="Calibri"/>
                        </a:rPr>
                        <a:t>ESTOC-C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9948">
                <a:tc>
                  <a:txBody>
                    <a:bodyPr/>
                    <a:lstStyle/>
                    <a:p>
                      <a:pPr lvl="1" algn="ctr" fontAlgn="b"/>
                      <a:r>
                        <a:rPr lang="en-US" sz="1600" b="0" i="0" u="none" strike="noStrike" dirty="0">
                          <a:solidFill>
                            <a:srgbClr val="000000"/>
                          </a:solidFill>
                          <a:latin typeface="Calibri"/>
                        </a:rPr>
                        <a:t>P12N23W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lvl="1" algn="ctr" fontAlgn="b"/>
                      <a:r>
                        <a:rPr lang="en-US" sz="1600" b="0" i="0" u="none" strike="noStrike" dirty="0">
                          <a:solidFill>
                            <a:srgbClr val="000000"/>
                          </a:solidFill>
                          <a:latin typeface="Calibri"/>
                        </a:rPr>
                        <a:t>P12N23W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9948">
                <a:tc>
                  <a:txBody>
                    <a:bodyPr/>
                    <a:lstStyle/>
                    <a:p>
                      <a:pPr lvl="1" algn="ctr" fontAlgn="b"/>
                      <a:r>
                        <a:rPr lang="en-US" sz="1600" b="0" i="0" u="none" strike="noStrike" dirty="0">
                          <a:solidFill>
                            <a:srgbClr val="000000"/>
                          </a:solidFill>
                          <a:latin typeface="Calibri"/>
                        </a:rPr>
                        <a:t>R0N67E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lvl="1" algn="ctr" fontAlgn="b"/>
                      <a:r>
                        <a:rPr lang="en-US" sz="1600" b="0" i="0" u="none" strike="noStrike" dirty="0">
                          <a:solidFill>
                            <a:srgbClr val="000000"/>
                          </a:solidFill>
                          <a:latin typeface="Calibri"/>
                        </a:rPr>
                        <a:t>R0N67E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9948">
                <a:tc>
                  <a:txBody>
                    <a:bodyPr/>
                    <a:lstStyle/>
                    <a:p>
                      <a:pPr lvl="1" algn="ctr" fontAlgn="b"/>
                      <a:r>
                        <a:rPr lang="en-US" sz="1600" b="0" i="0" u="none" strike="noStrike" dirty="0">
                          <a:solidFill>
                            <a:srgbClr val="000000"/>
                          </a:solidFill>
                          <a:latin typeface="Calibri"/>
                        </a:rPr>
                        <a:t>R1.5N67E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lvl="1" algn="ctr" fontAlgn="b"/>
                      <a:r>
                        <a:rPr lang="en-US" sz="1600" b="0" i="0" u="none" strike="noStrike" dirty="0">
                          <a:solidFill>
                            <a:srgbClr val="000000"/>
                          </a:solidFill>
                          <a:latin typeface="Calibri"/>
                        </a:rPr>
                        <a:t>R1.5N67E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9948">
                <a:tc>
                  <a:txBody>
                    <a:bodyPr/>
                    <a:lstStyle/>
                    <a:p>
                      <a:pPr lvl="1" algn="ctr" fontAlgn="b"/>
                      <a:r>
                        <a:rPr lang="en-US" sz="1600" b="0" i="0" u="none" strike="noStrike" dirty="0">
                          <a:solidFill>
                            <a:srgbClr val="000000"/>
                          </a:solidFill>
                          <a:latin typeface="Calibri"/>
                        </a:rPr>
                        <a:t>SOTS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ctr" fontAlgn="b"/>
                      <a:r>
                        <a:rPr lang="en-US" sz="1600" b="0" i="0" u="none" strike="noStrike" dirty="0">
                          <a:solidFill>
                            <a:srgbClr val="000000"/>
                          </a:solidFill>
                          <a:latin typeface="Calibri"/>
                        </a:rPr>
                        <a:t>SOTS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itle 3"/>
          <p:cNvSpPr txBox="1">
            <a:spLocks/>
          </p:cNvSpPr>
          <p:nvPr/>
        </p:nvSpPr>
        <p:spPr>
          <a:xfrm>
            <a:off x="0" y="56864"/>
            <a:ext cx="9143999" cy="72934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ＭＳ Ｐゴシック" pitchFamily="34" charset="-128"/>
                <a:cs typeface="Arial" pitchFamily="34" charset="0"/>
              </a:rPr>
              <a:t>Status of the Network</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WWW\FTPRoot\OceanSITES\maps\2016\201603_OS_Status_3.png"/>
          <p:cNvPicPr>
            <a:picLocks noChangeAspect="1" noChangeArrowheads="1"/>
          </p:cNvPicPr>
          <p:nvPr/>
        </p:nvPicPr>
        <p:blipFill>
          <a:blip r:embed="rId3" cstate="print"/>
          <a:srcRect t="4839"/>
          <a:stretch>
            <a:fillRect/>
          </a:stretch>
        </p:blipFill>
        <p:spPr bwMode="auto">
          <a:xfrm>
            <a:off x="412648" y="1103741"/>
            <a:ext cx="8229600" cy="5537209"/>
          </a:xfrm>
          <a:prstGeom prst="rect">
            <a:avLst/>
          </a:prstGeom>
          <a:noFill/>
        </p:spPr>
      </p:pic>
      <p:sp>
        <p:nvSpPr>
          <p:cNvPr id="5" name="Title 3"/>
          <p:cNvSpPr txBox="1">
            <a:spLocks/>
          </p:cNvSpPr>
          <p:nvPr/>
        </p:nvSpPr>
        <p:spPr>
          <a:xfrm>
            <a:off x="0" y="15920"/>
            <a:ext cx="9143999" cy="72934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ＭＳ Ｐゴシック" pitchFamily="34" charset="-128"/>
                <a:cs typeface="Arial" pitchFamily="34" charset="0"/>
              </a:rPr>
              <a:t>Network Status</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S:\WWW\FTPRoot\OceanSITES\maps\2016\201603_OS_PTF_Type_3.png"/>
          <p:cNvPicPr>
            <a:picLocks noChangeAspect="1" noChangeArrowheads="1"/>
          </p:cNvPicPr>
          <p:nvPr/>
        </p:nvPicPr>
        <p:blipFill>
          <a:blip r:embed="rId3" cstate="print"/>
          <a:srcRect t="4839"/>
          <a:stretch>
            <a:fillRect/>
          </a:stretch>
        </p:blipFill>
        <p:spPr bwMode="auto">
          <a:xfrm>
            <a:off x="411480" y="1107196"/>
            <a:ext cx="8233153" cy="5538828"/>
          </a:xfrm>
          <a:prstGeom prst="rect">
            <a:avLst/>
          </a:prstGeom>
          <a:noFill/>
        </p:spPr>
      </p:pic>
      <p:sp>
        <p:nvSpPr>
          <p:cNvPr id="4" name="Title 3"/>
          <p:cNvSpPr txBox="1">
            <a:spLocks/>
          </p:cNvSpPr>
          <p:nvPr/>
        </p:nvSpPr>
        <p:spPr>
          <a:xfrm>
            <a:off x="0" y="15920"/>
            <a:ext cx="9143999" cy="72934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ＭＳ Ｐゴシック" pitchFamily="34" charset="-128"/>
                <a:cs typeface="Arial" pitchFamily="34" charset="0"/>
              </a:rPr>
              <a:t>Network Status</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S:\WWW\FTPRoot\OceanSITES\maps\2016\201603_OS_BGC_GEOPHYS.png"/>
          <p:cNvPicPr>
            <a:picLocks noChangeAspect="1" noChangeArrowheads="1"/>
          </p:cNvPicPr>
          <p:nvPr/>
        </p:nvPicPr>
        <p:blipFill>
          <a:blip r:embed="rId3" cstate="print"/>
          <a:srcRect t="4839"/>
          <a:stretch>
            <a:fillRect/>
          </a:stretch>
        </p:blipFill>
        <p:spPr bwMode="auto">
          <a:xfrm>
            <a:off x="411480" y="1106424"/>
            <a:ext cx="8233153" cy="5538819"/>
          </a:xfrm>
          <a:prstGeom prst="rect">
            <a:avLst/>
          </a:prstGeom>
          <a:noFill/>
        </p:spPr>
      </p:pic>
      <p:sp>
        <p:nvSpPr>
          <p:cNvPr id="4" name="Title 3"/>
          <p:cNvSpPr txBox="1">
            <a:spLocks/>
          </p:cNvSpPr>
          <p:nvPr/>
        </p:nvSpPr>
        <p:spPr>
          <a:xfrm>
            <a:off x="0" y="15920"/>
            <a:ext cx="9143999" cy="72934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ＭＳ Ｐゴシック" pitchFamily="34" charset="-128"/>
                <a:cs typeface="Arial" pitchFamily="34" charset="0"/>
              </a:rPr>
              <a:t>Network Status</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WWW\FTPRoot\OceanSITES\maps\2016\201603_OS_CO2_FLUX.png"/>
          <p:cNvPicPr>
            <a:picLocks noChangeAspect="1" noChangeArrowheads="1"/>
          </p:cNvPicPr>
          <p:nvPr/>
        </p:nvPicPr>
        <p:blipFill>
          <a:blip r:embed="rId3" cstate="print"/>
          <a:srcRect t="4839"/>
          <a:stretch>
            <a:fillRect/>
          </a:stretch>
        </p:blipFill>
        <p:spPr bwMode="auto">
          <a:xfrm>
            <a:off x="411480" y="1106424"/>
            <a:ext cx="8233153" cy="5538819"/>
          </a:xfrm>
          <a:prstGeom prst="rect">
            <a:avLst/>
          </a:prstGeom>
          <a:noFill/>
        </p:spPr>
      </p:pic>
      <p:sp>
        <p:nvSpPr>
          <p:cNvPr id="5" name="Title 3"/>
          <p:cNvSpPr txBox="1">
            <a:spLocks/>
          </p:cNvSpPr>
          <p:nvPr/>
        </p:nvSpPr>
        <p:spPr>
          <a:xfrm>
            <a:off x="0" y="15920"/>
            <a:ext cx="9143999" cy="72934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ＭＳ Ｐゴシック" pitchFamily="34" charset="-128"/>
                <a:cs typeface="Arial" pitchFamily="34" charset="0"/>
              </a:rPr>
              <a:t>Network Status</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0" y="15920"/>
            <a:ext cx="9143999" cy="72934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ＭＳ Ｐゴシック" pitchFamily="34" charset="-128"/>
                <a:cs typeface="Arial" pitchFamily="34" charset="0"/>
              </a:rPr>
              <a:t>Network Status</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ＭＳ Ｐゴシック" pitchFamily="34" charset="-128"/>
              <a:cs typeface="Arial" pitchFamily="34" charset="0"/>
            </a:endParaRPr>
          </a:p>
        </p:txBody>
      </p:sp>
      <p:pic>
        <p:nvPicPr>
          <p:cNvPr id="1026" name="Picture 2" descr="S:\WWW\FTPRoot\OceanSITES\maps\2016\201603_OS_MET_PHY.png"/>
          <p:cNvPicPr>
            <a:picLocks noChangeArrowheads="1"/>
          </p:cNvPicPr>
          <p:nvPr/>
        </p:nvPicPr>
        <p:blipFill>
          <a:blip r:embed="rId3" cstate="print"/>
          <a:srcRect t="4837"/>
          <a:stretch>
            <a:fillRect/>
          </a:stretch>
        </p:blipFill>
        <p:spPr bwMode="auto">
          <a:xfrm>
            <a:off x="411480" y="1106424"/>
            <a:ext cx="8229600" cy="554207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0" y="15920"/>
            <a:ext cx="9143999" cy="72934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ＭＳ Ｐゴシック" pitchFamily="34" charset="-128"/>
                <a:cs typeface="Arial" pitchFamily="34" charset="0"/>
              </a:rPr>
              <a:t>Network Status</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ＭＳ Ｐゴシック" pitchFamily="34" charset="-128"/>
              <a:cs typeface="Arial" pitchFamily="34" charset="0"/>
            </a:endParaRPr>
          </a:p>
        </p:txBody>
      </p:sp>
      <p:pic>
        <p:nvPicPr>
          <p:cNvPr id="2050" name="Picture 2" descr="S:\WWW\FTPRoot\OceanSITES\maps\2016\201603_OS_DataDelivery.png"/>
          <p:cNvPicPr>
            <a:picLocks noChangeAspect="1" noChangeArrowheads="1"/>
          </p:cNvPicPr>
          <p:nvPr/>
        </p:nvPicPr>
        <p:blipFill>
          <a:blip r:embed="rId3" cstate="print"/>
          <a:srcRect t="4838"/>
          <a:stretch>
            <a:fillRect/>
          </a:stretch>
        </p:blipFill>
        <p:spPr bwMode="auto">
          <a:xfrm>
            <a:off x="411480" y="1106424"/>
            <a:ext cx="8229600" cy="553728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0" y="15920"/>
            <a:ext cx="9143999" cy="72934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ＭＳ Ｐゴシック" pitchFamily="34" charset="-128"/>
                <a:cs typeface="Arial" pitchFamily="34" charset="0"/>
              </a:rPr>
              <a:t>Network Status</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ＭＳ Ｐゴシック" pitchFamily="34" charset="-128"/>
              <a:cs typeface="Arial" pitchFamily="34" charset="0"/>
            </a:endParaRPr>
          </a:p>
        </p:txBody>
      </p:sp>
      <p:pic>
        <p:nvPicPr>
          <p:cNvPr id="4098" name="Picture 2" descr="S:\WWW\FTPRoot\OceanSITES\maps\2016\201603_OS_Active platforms with real time data.png"/>
          <p:cNvPicPr>
            <a:picLocks noChangeAspect="1" noChangeArrowheads="1"/>
          </p:cNvPicPr>
          <p:nvPr/>
        </p:nvPicPr>
        <p:blipFill>
          <a:blip r:embed="rId3" cstate="print"/>
          <a:srcRect t="4837"/>
          <a:stretch>
            <a:fillRect/>
          </a:stretch>
        </p:blipFill>
        <p:spPr bwMode="auto">
          <a:xfrm>
            <a:off x="411480" y="1106424"/>
            <a:ext cx="8229600" cy="554205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35994</TotalTime>
  <Words>898</Words>
  <Application>Microsoft Office PowerPoint</Application>
  <PresentationFormat>On-screen Show (4:3)</PresentationFormat>
  <Paragraphs>102</Paragraphs>
  <Slides>13</Slides>
  <Notes>13</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Office Theme</vt:lpstr>
      <vt:lpstr>Custom Design</vt:lpstr>
      <vt:lpstr>1_Custom Design</vt:lpstr>
      <vt:lpstr>Status of the OceanSITES Network   Champika GALLAGE DBCP Coordinator/ OceanSITES Project Office cgallage@jcommops.org  OceanSITES 2016 11th Steering Committee and 8th Data Management Team Meeting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IOC/UNESCO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JCOMMOPS SOT VII</dc:title>
  <dc:creator>JCOMMOPS</dc:creator>
  <cp:lastModifiedBy>Champika Gallage</cp:lastModifiedBy>
  <cp:revision>920</cp:revision>
  <dcterms:created xsi:type="dcterms:W3CDTF">2008-01-30T04:31:58Z</dcterms:created>
  <dcterms:modified xsi:type="dcterms:W3CDTF">2016-04-22T16:12:18Z</dcterms:modified>
</cp:coreProperties>
</file>